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10.xml" ContentType="application/vnd.openxmlformats-officedocument.presentationml.notes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Layouts/slideLayout7.xml" ContentType="application/vnd.openxmlformats-officedocument.presentationml.slideLayout+xml"/>
  <Override PartName="/ppt/notesSlides/notesSlide1.xml" ContentType="application/vnd.openxmlformats-officedocument.presentationml.notesSlide+xml"/>
  <Default Extension="png" ContentType="image/png"/>
  <Override PartName="/ppt/notesSlides/notesSlide3.xml" ContentType="application/vnd.openxmlformats-officedocument.presentationml.notesSlide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22" r:id="rId2"/>
    <p:sldId id="661" r:id="rId3"/>
    <p:sldId id="670" r:id="rId4"/>
    <p:sldId id="664" r:id="rId5"/>
    <p:sldId id="665" r:id="rId6"/>
    <p:sldId id="666" r:id="rId7"/>
    <p:sldId id="668" r:id="rId8"/>
    <p:sldId id="667" r:id="rId9"/>
    <p:sldId id="669" r:id="rId10"/>
    <p:sldId id="657" r:id="rId11"/>
    <p:sldId id="660" r:id="rId12"/>
    <p:sldId id="655" r:id="rId13"/>
  </p:sldIdLst>
  <p:sldSz cx="12190413" cy="6859588"/>
  <p:notesSz cx="6858000" cy="9144000"/>
  <p:defaultTextStyle>
    <a:defPPr>
      <a:defRPr lang="pt-BR"/>
    </a:defPPr>
    <a:lvl1pPr marL="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1pPr>
    <a:lvl2pPr marL="507879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2pPr>
    <a:lvl3pPr marL="101576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3pPr>
    <a:lvl4pPr marL="1523639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4pPr>
    <a:lvl5pPr marL="203152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5pPr>
    <a:lvl6pPr marL="2539399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6pPr>
    <a:lvl7pPr marL="304728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7pPr>
    <a:lvl8pPr marL="3555159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8pPr>
    <a:lvl9pPr marL="4063040" algn="l" defTabSz="1015760" rtl="0" eaLnBrk="1" latinLnBrk="0" hangingPunct="1">
      <a:defRPr sz="20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1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000"/>
    <a:srgbClr val="FF3399"/>
    <a:srgbClr val="FF00FF"/>
    <a:srgbClr val="FFC081"/>
    <a:srgbClr val="FFCD9B"/>
    <a:srgbClr val="FFCC99"/>
  </p:clrMru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édio 2 - Ênfas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é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772" autoAdjust="0"/>
    <p:restoredTop sz="93455" autoAdjust="0"/>
  </p:normalViewPr>
  <p:slideViewPr>
    <p:cSldViewPr>
      <p:cViewPr>
        <p:scale>
          <a:sx n="66" d="100"/>
          <a:sy n="66" d="100"/>
        </p:scale>
        <p:origin x="-1068" y="-72"/>
      </p:cViewPr>
      <p:guideLst>
        <p:guide orient="horz" pos="2161"/>
        <p:guide pos="3840"/>
      </p:guideLst>
    </p:cSldViewPr>
  </p:slideViewPr>
  <p:outlineViewPr>
    <p:cViewPr>
      <p:scale>
        <a:sx n="20" d="100"/>
        <a:sy n="20" d="100"/>
      </p:scale>
      <p:origin x="0" y="0"/>
    </p:cViewPr>
    <p:sldLst>
      <p:sld r:id="rId1" collapse="1"/>
    </p:sldLst>
  </p:outlineViewPr>
  <p:notesTextViewPr>
    <p:cViewPr>
      <p:scale>
        <a:sx n="75" d="100"/>
        <a:sy n="75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2" d="100"/>
          <a:sy n="52" d="100"/>
        </p:scale>
        <p:origin x="-2892" y="-108"/>
      </p:cViewPr>
      <p:guideLst>
        <p:guide orient="horz" pos="2880"/>
        <p:guide pos="2160"/>
      </p:guideLst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61BE1EB-9B3A-4F88-8981-57CAE7D022DC}" type="datetimeFigureOut">
              <a:rPr lang="pt-BR" smtClean="0"/>
              <a:pPr/>
              <a:t>29/08/2024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44F2B78-184E-410B-8EB3-A78D003ACCE8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04932409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jpe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C3CA2CC-C870-4222-8082-713A11CF2FEE}" type="datetimeFigureOut">
              <a:rPr lang="pt-BR" smtClean="0"/>
              <a:pPr/>
              <a:t>29/08/2024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40EBA5-ED71-45A1-8B2B-DE2576D07047}" type="slidenum">
              <a:rPr lang="pt-BR" smtClean="0"/>
              <a:pPr/>
              <a:t>‹nº›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4170705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507879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101576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523639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203152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539399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304728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555159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4063040" algn="l" defTabSz="1015760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1</a:t>
            </a:fld>
            <a:endParaRPr lang="pt-BR"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10</a:t>
            </a:fld>
            <a:endParaRPr lang="pt-BR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11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74008647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>
          <a:xfrm>
            <a:off x="382588" y="685800"/>
            <a:ext cx="6092825" cy="3429000"/>
          </a:xfrm>
        </p:spPr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12</a:t>
            </a:fld>
            <a:endParaRPr lang="pt-BR"/>
          </a:p>
        </p:txBody>
      </p:sp>
    </p:spTree>
    <p:extLst>
      <p:ext uri="{BB962C8B-B14F-4D97-AF65-F5344CB8AC3E}">
        <p14:creationId xmlns="" xmlns:p14="http://schemas.microsoft.com/office/powerpoint/2010/main" val="17400864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2</a:t>
            </a:fld>
            <a:endParaRPr lang="pt-BR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3</a:t>
            </a:fld>
            <a:endParaRPr lang="pt-BR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 smtClean="0"/>
              <a:t>Vantagem: rápido, barato e sem atrito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4</a:t>
            </a:fld>
            <a:endParaRPr lang="pt-BR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 smtClean="0"/>
              <a:t>Vantagem: rápido, barato e sem atrito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5</a:t>
            </a:fld>
            <a:endParaRPr lang="pt-BR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 smtClean="0"/>
              <a:t>Vantagem: rápido, barato e sem atrito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6</a:t>
            </a:fld>
            <a:endParaRPr lang="pt-BR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 smtClean="0"/>
              <a:t>Vantagem: rápido, barato e sem atrito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7</a:t>
            </a:fld>
            <a:endParaRPr lang="pt-BR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 smtClean="0"/>
              <a:t>Vantagem: rápido, barato e sem atrito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8</a:t>
            </a:fld>
            <a:endParaRPr lang="pt-BR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pt-BR" dirty="0" smtClean="0"/>
              <a:t>Vantagem: rápido, barato e sem atrito</a:t>
            </a:r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0EBA5-ED71-45A1-8B2B-DE2576D07047}" type="slidenum">
              <a:rPr lang="pt-BR" smtClean="0"/>
              <a:pPr/>
              <a:t>9</a:t>
            </a:fld>
            <a:endParaRPr lang="pt-BR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914281" y="2130922"/>
            <a:ext cx="10361851" cy="1470365"/>
          </a:xfrm>
        </p:spPr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828563" y="3887100"/>
            <a:ext cx="8533289" cy="1753006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50787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0157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52363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0315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5393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0472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55515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0630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7EC2E5-5F2E-41F9-A0FB-F6B6A2395976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5D1F0EE-6503-4E8F-A013-CFD41AFB6EA6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e texto vertica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838051" y="274705"/>
            <a:ext cx="2742843" cy="5852880"/>
          </a:xfrm>
        </p:spPr>
        <p:txBody>
          <a:bodyPr vert="eaVert"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609521" y="274705"/>
            <a:ext cx="8025355" cy="5852880"/>
          </a:xfrm>
        </p:spPr>
        <p:txBody>
          <a:bodyPr vert="eaVert"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8FAD86-4BE5-4079-9D68-EB0FF3EB9B8E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6D261-2523-45FF-8ED1-0BCB69162581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962959" y="4407924"/>
            <a:ext cx="10361851" cy="1362390"/>
          </a:xfrm>
        </p:spPr>
        <p:txBody>
          <a:bodyPr anchor="t"/>
          <a:lstStyle>
            <a:lvl1pPr algn="l">
              <a:defRPr sz="4400" b="1" cap="all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962959" y="2907388"/>
            <a:ext cx="10361851" cy="1500534"/>
          </a:xfrm>
        </p:spPr>
        <p:txBody>
          <a:bodyPr anchor="b"/>
          <a:lstStyle>
            <a:lvl1pPr marL="0" indent="0">
              <a:buNone/>
              <a:defRPr sz="2300">
                <a:solidFill>
                  <a:schemeClr val="tx1">
                    <a:tint val="75000"/>
                  </a:schemeClr>
                </a:solidFill>
              </a:defRPr>
            </a:lvl1pPr>
            <a:lvl2pPr marL="507879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101576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52363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4pPr>
            <a:lvl5pPr marL="203152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5pPr>
            <a:lvl6pPr marL="253939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6pPr>
            <a:lvl7pPr marL="304728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7pPr>
            <a:lvl8pPr marL="3555159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8pPr>
            <a:lvl9pPr marL="406304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B3026C-6155-4932-A819-C07131495285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609522" y="1600573"/>
            <a:ext cx="5384099" cy="4527011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96795" y="1600573"/>
            <a:ext cx="5384099" cy="4527011"/>
          </a:xfrm>
        </p:spPr>
        <p:txBody>
          <a:bodyPr/>
          <a:lstStyle>
            <a:lvl1pPr>
              <a:defRPr sz="3100"/>
            </a:lvl1pPr>
            <a:lvl2pPr>
              <a:defRPr sz="2700"/>
            </a:lvl2pPr>
            <a:lvl3pPr>
              <a:defRPr sz="23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CAD34F-8B2C-45E7-98CE-F7ED66FA1B80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522" y="1535471"/>
            <a:ext cx="5386216" cy="63991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7879" indent="0">
              <a:buNone/>
              <a:defRPr sz="2300" b="1"/>
            </a:lvl2pPr>
            <a:lvl3pPr marL="1015760" indent="0">
              <a:buNone/>
              <a:defRPr sz="2000" b="1"/>
            </a:lvl3pPr>
            <a:lvl4pPr marL="1523639" indent="0">
              <a:buNone/>
              <a:defRPr sz="1800" b="1"/>
            </a:lvl4pPr>
            <a:lvl5pPr marL="2031520" indent="0">
              <a:buNone/>
              <a:defRPr sz="1800" b="1"/>
            </a:lvl5pPr>
            <a:lvl6pPr marL="2539399" indent="0">
              <a:buNone/>
              <a:defRPr sz="1800" b="1"/>
            </a:lvl6pPr>
            <a:lvl7pPr marL="3047280" indent="0">
              <a:buNone/>
              <a:defRPr sz="1800" b="1"/>
            </a:lvl7pPr>
            <a:lvl8pPr marL="3555159" indent="0">
              <a:buNone/>
              <a:defRPr sz="1800" b="1"/>
            </a:lvl8pPr>
            <a:lvl9pPr marL="4063040" indent="0">
              <a:buNone/>
              <a:defRPr sz="18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09522" y="2175380"/>
            <a:ext cx="5386216" cy="395220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92565" y="1535471"/>
            <a:ext cx="5388332" cy="639911"/>
          </a:xfrm>
        </p:spPr>
        <p:txBody>
          <a:bodyPr anchor="b"/>
          <a:lstStyle>
            <a:lvl1pPr marL="0" indent="0">
              <a:buNone/>
              <a:defRPr sz="2700" b="1"/>
            </a:lvl1pPr>
            <a:lvl2pPr marL="507879" indent="0">
              <a:buNone/>
              <a:defRPr sz="2300" b="1"/>
            </a:lvl2pPr>
            <a:lvl3pPr marL="1015760" indent="0">
              <a:buNone/>
              <a:defRPr sz="2000" b="1"/>
            </a:lvl3pPr>
            <a:lvl4pPr marL="1523639" indent="0">
              <a:buNone/>
              <a:defRPr sz="1800" b="1"/>
            </a:lvl4pPr>
            <a:lvl5pPr marL="2031520" indent="0">
              <a:buNone/>
              <a:defRPr sz="1800" b="1"/>
            </a:lvl5pPr>
            <a:lvl6pPr marL="2539399" indent="0">
              <a:buNone/>
              <a:defRPr sz="1800" b="1"/>
            </a:lvl6pPr>
            <a:lvl7pPr marL="3047280" indent="0">
              <a:buNone/>
              <a:defRPr sz="1800" b="1"/>
            </a:lvl7pPr>
            <a:lvl8pPr marL="3555159" indent="0">
              <a:buNone/>
              <a:defRPr sz="1800" b="1"/>
            </a:lvl8pPr>
            <a:lvl9pPr marL="4063040" indent="0">
              <a:buNone/>
              <a:defRPr sz="1800" b="1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92565" y="2175380"/>
            <a:ext cx="5388332" cy="3952203"/>
          </a:xfrm>
        </p:spPr>
        <p:txBody>
          <a:bodyPr/>
          <a:lstStyle>
            <a:lvl1pPr>
              <a:defRPr sz="2700"/>
            </a:lvl1pPr>
            <a:lvl2pPr>
              <a:defRPr sz="23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1FFB13-4A75-42B7-90FC-4FF930268F62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A2C7D3-B9EE-4353-80CB-4E628B094EA8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B270A78-9207-4F09-A348-718AD96E4D93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609525" y="273115"/>
            <a:ext cx="4010562" cy="1162320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4766113" y="273118"/>
            <a:ext cx="6814779" cy="5854468"/>
          </a:xfrm>
        </p:spPr>
        <p:txBody>
          <a:bodyPr/>
          <a:lstStyle>
            <a:lvl1pPr>
              <a:defRPr sz="3600"/>
            </a:lvl1pPr>
            <a:lvl2pPr>
              <a:defRPr sz="3100"/>
            </a:lvl2pPr>
            <a:lvl3pPr>
              <a:defRPr sz="2700"/>
            </a:lvl3pPr>
            <a:lvl4pPr>
              <a:defRPr sz="2300"/>
            </a:lvl4pPr>
            <a:lvl5pPr>
              <a:defRPr sz="2300"/>
            </a:lvl5pPr>
            <a:lvl6pPr>
              <a:defRPr sz="2300"/>
            </a:lvl6pPr>
            <a:lvl7pPr>
              <a:defRPr sz="2300"/>
            </a:lvl7pPr>
            <a:lvl8pPr>
              <a:defRPr sz="2300"/>
            </a:lvl8pPr>
            <a:lvl9pPr>
              <a:defRPr sz="2300"/>
            </a:lvl9pPr>
          </a:lstStyle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609525" y="1435437"/>
            <a:ext cx="4010562" cy="4692149"/>
          </a:xfrm>
        </p:spPr>
        <p:txBody>
          <a:bodyPr/>
          <a:lstStyle>
            <a:lvl1pPr marL="0" indent="0">
              <a:buNone/>
              <a:defRPr sz="1500"/>
            </a:lvl1pPr>
            <a:lvl2pPr marL="507879" indent="0">
              <a:buNone/>
              <a:defRPr sz="1300"/>
            </a:lvl2pPr>
            <a:lvl3pPr marL="1015760" indent="0">
              <a:buNone/>
              <a:defRPr sz="1100"/>
            </a:lvl3pPr>
            <a:lvl4pPr marL="1523639" indent="0">
              <a:buNone/>
              <a:defRPr sz="1000"/>
            </a:lvl4pPr>
            <a:lvl5pPr marL="2031520" indent="0">
              <a:buNone/>
              <a:defRPr sz="1000"/>
            </a:lvl5pPr>
            <a:lvl6pPr marL="2539399" indent="0">
              <a:buNone/>
              <a:defRPr sz="1000"/>
            </a:lvl6pPr>
            <a:lvl7pPr marL="3047280" indent="0">
              <a:buNone/>
              <a:defRPr sz="1000"/>
            </a:lvl7pPr>
            <a:lvl8pPr marL="3555159" indent="0">
              <a:buNone/>
              <a:defRPr sz="1000"/>
            </a:lvl8pPr>
            <a:lvl9pPr marL="4063040" indent="0">
              <a:buNone/>
              <a:defRPr sz="10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8F061-2354-4E7B-9294-11A163B323B2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2389406" y="4801714"/>
            <a:ext cx="7314248" cy="566870"/>
          </a:xfrm>
        </p:spPr>
        <p:txBody>
          <a:bodyPr anchor="b"/>
          <a:lstStyle>
            <a:lvl1pPr algn="l">
              <a:defRPr sz="2300" b="1"/>
            </a:lvl1pPr>
          </a:lstStyle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2389406" y="612917"/>
            <a:ext cx="7314248" cy="4115753"/>
          </a:xfrm>
        </p:spPr>
        <p:txBody>
          <a:bodyPr/>
          <a:lstStyle>
            <a:lvl1pPr marL="0" indent="0">
              <a:buNone/>
              <a:defRPr sz="3600"/>
            </a:lvl1pPr>
            <a:lvl2pPr marL="507879" indent="0">
              <a:buNone/>
              <a:defRPr sz="3100"/>
            </a:lvl2pPr>
            <a:lvl3pPr marL="1015760" indent="0">
              <a:buNone/>
              <a:defRPr sz="2700"/>
            </a:lvl3pPr>
            <a:lvl4pPr marL="1523639" indent="0">
              <a:buNone/>
              <a:defRPr sz="2300"/>
            </a:lvl4pPr>
            <a:lvl5pPr marL="2031520" indent="0">
              <a:buNone/>
              <a:defRPr sz="2300"/>
            </a:lvl5pPr>
            <a:lvl6pPr marL="2539399" indent="0">
              <a:buNone/>
              <a:defRPr sz="2300"/>
            </a:lvl6pPr>
            <a:lvl7pPr marL="3047280" indent="0">
              <a:buNone/>
              <a:defRPr sz="2300"/>
            </a:lvl7pPr>
            <a:lvl8pPr marL="3555159" indent="0">
              <a:buNone/>
              <a:defRPr sz="2300"/>
            </a:lvl8pPr>
            <a:lvl9pPr marL="4063040" indent="0">
              <a:buNone/>
              <a:defRPr sz="23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2389406" y="5368584"/>
            <a:ext cx="7314248" cy="805049"/>
          </a:xfrm>
        </p:spPr>
        <p:txBody>
          <a:bodyPr/>
          <a:lstStyle>
            <a:lvl1pPr marL="0" indent="0">
              <a:buNone/>
              <a:defRPr sz="1500"/>
            </a:lvl1pPr>
            <a:lvl2pPr marL="507879" indent="0">
              <a:buNone/>
              <a:defRPr sz="1300"/>
            </a:lvl2pPr>
            <a:lvl3pPr marL="1015760" indent="0">
              <a:buNone/>
              <a:defRPr sz="1100"/>
            </a:lvl3pPr>
            <a:lvl4pPr marL="1523639" indent="0">
              <a:buNone/>
              <a:defRPr sz="1000"/>
            </a:lvl4pPr>
            <a:lvl5pPr marL="2031520" indent="0">
              <a:buNone/>
              <a:defRPr sz="1000"/>
            </a:lvl5pPr>
            <a:lvl6pPr marL="2539399" indent="0">
              <a:buNone/>
              <a:defRPr sz="1000"/>
            </a:lvl6pPr>
            <a:lvl7pPr marL="3047280" indent="0">
              <a:buNone/>
              <a:defRPr sz="1000"/>
            </a:lvl7pPr>
            <a:lvl8pPr marL="3555159" indent="0">
              <a:buNone/>
              <a:defRPr sz="1000"/>
            </a:lvl8pPr>
            <a:lvl9pPr marL="4063040" indent="0">
              <a:buNone/>
              <a:defRPr sz="1000"/>
            </a:lvl9pPr>
          </a:lstStyle>
          <a:p>
            <a:pPr lvl="0"/>
            <a:r>
              <a:rPr lang="pt-BR"/>
              <a:t>Clique para editar os estilos do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FE7B3E-F030-42B0-83BA-8AE4FBEC2267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pt-BR"/>
              <a:t>Conway et al. (2005)</a:t>
            </a:r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609522" y="274702"/>
            <a:ext cx="10971372" cy="1143265"/>
          </a:xfrm>
          <a:prstGeom prst="rect">
            <a:avLst/>
          </a:prstGeom>
        </p:spPr>
        <p:txBody>
          <a:bodyPr vert="horz" lIns="101576" tIns="50788" rIns="101576" bIns="50788" rtlCol="0" anchor="ctr">
            <a:normAutofit/>
          </a:bodyPr>
          <a:lstStyle/>
          <a:p>
            <a:r>
              <a:rPr lang="pt-BR"/>
              <a:t>Clique para editar o estilo do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609522" y="1600573"/>
            <a:ext cx="10971372" cy="4527011"/>
          </a:xfrm>
          <a:prstGeom prst="rect">
            <a:avLst/>
          </a:prstGeom>
        </p:spPr>
        <p:txBody>
          <a:bodyPr vert="horz" lIns="101576" tIns="50788" rIns="101576" bIns="50788" rtlCol="0">
            <a:normAutofit/>
          </a:bodyPr>
          <a:lstStyle/>
          <a:p>
            <a:pPr lvl="0"/>
            <a:r>
              <a:rPr lang="pt-BR"/>
              <a:t>Clique para editar os estilos do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609521" y="6357824"/>
            <a:ext cx="2844430" cy="365210"/>
          </a:xfrm>
          <a:prstGeom prst="rect">
            <a:avLst/>
          </a:prstGeom>
        </p:spPr>
        <p:txBody>
          <a:bodyPr vert="horz" lIns="101576" tIns="50788" rIns="101576" bIns="50788" rtlCol="0" anchor="ctr"/>
          <a:lstStyle>
            <a:lvl1pPr algn="l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E8A825-296A-4964-85BE-4EAB02630B2E}" type="datetime1">
              <a:rPr lang="pt-BR" smtClean="0"/>
              <a:pPr/>
              <a:t>29/08/2024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165059" y="6357824"/>
            <a:ext cx="3860297" cy="365210"/>
          </a:xfrm>
          <a:prstGeom prst="rect">
            <a:avLst/>
          </a:prstGeom>
        </p:spPr>
        <p:txBody>
          <a:bodyPr vert="horz" lIns="101576" tIns="50788" rIns="101576" bIns="50788" rtlCol="0" anchor="ctr"/>
          <a:lstStyle>
            <a:lvl1pPr algn="ct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pt-BR"/>
              <a:t>Conway et al. (2005)</a:t>
            </a:r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736463" y="6357824"/>
            <a:ext cx="2844430" cy="365210"/>
          </a:xfrm>
          <a:prstGeom prst="rect">
            <a:avLst/>
          </a:prstGeom>
        </p:spPr>
        <p:txBody>
          <a:bodyPr vert="horz" lIns="101576" tIns="50788" rIns="101576" bIns="50788" rtlCol="0" anchor="ctr"/>
          <a:lstStyle>
            <a:lvl1pPr algn="r">
              <a:defRPr sz="13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82B0E9-E11E-4917-A8BB-33D449F29326}" type="slidenum">
              <a:rPr lang="pt-BR" smtClean="0"/>
              <a:pPr/>
              <a:t>‹nº›</a:t>
            </a:fld>
            <a:endParaRPr lang="pt-BR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dt="0"/>
  <p:txStyles>
    <p:titleStyle>
      <a:lvl1pPr algn="ctr" defTabSz="1015760" rtl="0" eaLnBrk="1" latinLnBrk="0" hangingPunct="1">
        <a:spcBef>
          <a:spcPct val="0"/>
        </a:spcBef>
        <a:buNone/>
        <a:defRPr sz="4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80910" indent="-380910" algn="l" defTabSz="1015760" rtl="0" eaLnBrk="1" latinLnBrk="0" hangingPunct="1">
        <a:spcBef>
          <a:spcPct val="20000"/>
        </a:spcBef>
        <a:buFont typeface="Arial" pitchFamily="34" charset="0"/>
        <a:buChar char="•"/>
        <a:defRPr sz="3600" kern="1200">
          <a:solidFill>
            <a:schemeClr val="tx1"/>
          </a:solidFill>
          <a:latin typeface="+mn-lt"/>
          <a:ea typeface="+mn-ea"/>
          <a:cs typeface="+mn-cs"/>
        </a:defRPr>
      </a:lvl1pPr>
      <a:lvl2pPr marL="825306" indent="-317425" algn="l" defTabSz="1015760" rtl="0" eaLnBrk="1" latinLnBrk="0" hangingPunct="1">
        <a:spcBef>
          <a:spcPct val="20000"/>
        </a:spcBef>
        <a:buFont typeface="Arial" pitchFamily="34" charset="0"/>
        <a:buChar char="–"/>
        <a:defRPr sz="3100" kern="1200">
          <a:solidFill>
            <a:schemeClr val="tx1"/>
          </a:solidFill>
          <a:latin typeface="+mn-lt"/>
          <a:ea typeface="+mn-ea"/>
          <a:cs typeface="+mn-cs"/>
        </a:defRPr>
      </a:lvl2pPr>
      <a:lvl3pPr marL="126970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3pPr>
      <a:lvl4pPr marL="1777580" indent="-253940" algn="l" defTabSz="1015760" rtl="0" eaLnBrk="1" latinLnBrk="0" hangingPunct="1">
        <a:spcBef>
          <a:spcPct val="20000"/>
        </a:spcBef>
        <a:buFont typeface="Arial" pitchFamily="34" charset="0"/>
        <a:buChar char="–"/>
        <a:defRPr sz="2300" kern="1200">
          <a:solidFill>
            <a:schemeClr val="tx1"/>
          </a:solidFill>
          <a:latin typeface="+mn-lt"/>
          <a:ea typeface="+mn-ea"/>
          <a:cs typeface="+mn-cs"/>
        </a:defRPr>
      </a:lvl4pPr>
      <a:lvl5pPr marL="2285460" indent="-253940" algn="l" defTabSz="1015760" rtl="0" eaLnBrk="1" latinLnBrk="0" hangingPunct="1">
        <a:spcBef>
          <a:spcPct val="20000"/>
        </a:spcBef>
        <a:buFont typeface="Arial" pitchFamily="34" charset="0"/>
        <a:buChar char="»"/>
        <a:defRPr sz="2300" kern="1200">
          <a:solidFill>
            <a:schemeClr val="tx1"/>
          </a:solidFill>
          <a:latin typeface="+mn-lt"/>
          <a:ea typeface="+mn-ea"/>
          <a:cs typeface="+mn-cs"/>
        </a:defRPr>
      </a:lvl5pPr>
      <a:lvl6pPr marL="279334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6pPr>
      <a:lvl7pPr marL="330122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7pPr>
      <a:lvl8pPr marL="380910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8pPr>
      <a:lvl9pPr marL="4316980" indent="-253940" algn="l" defTabSz="1015760" rtl="0" eaLnBrk="1" latinLnBrk="0" hangingPunct="1">
        <a:spcBef>
          <a:spcPct val="20000"/>
        </a:spcBef>
        <a:buFont typeface="Arial" pitchFamily="34" charset="0"/>
        <a:buChar char="•"/>
        <a:defRPr sz="2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07879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1576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23639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3152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39399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04728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555159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063040" algn="l" defTabSz="1015760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Relationship Id="rId9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2" y="1"/>
            <a:ext cx="205201" cy="410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01576" tIns="50788" rIns="101576" bIns="50788" anchor="ctr">
            <a:prstTxWarp prst="textNoShape">
              <a:avLst/>
            </a:prstTxWarp>
            <a:spAutoFit/>
          </a:bodyPr>
          <a:lstStyle/>
          <a:p>
            <a:endParaRPr lang="pt-BR" dirty="0"/>
          </a:p>
        </p:txBody>
      </p:sp>
      <p:sp>
        <p:nvSpPr>
          <p:cNvPr id="14" name="PlaceHolder 1"/>
          <p:cNvSpPr txBox="1">
            <a:spLocks/>
          </p:cNvSpPr>
          <p:nvPr/>
        </p:nvSpPr>
        <p:spPr>
          <a:xfrm>
            <a:off x="0" y="2643840"/>
            <a:ext cx="12189960" cy="1428480"/>
          </a:xfrm>
          <a:prstGeom prst="rect">
            <a:avLst/>
          </a:prstGeom>
          <a:noFill/>
          <a:ln w="0">
            <a:noFill/>
          </a:ln>
        </p:spPr>
        <p:txBody>
          <a:bodyPr vert="horz" lIns="101520" tIns="50760" rIns="101520" bIns="50760" rtlCol="0" anchor="ctr">
            <a:normAutofit/>
          </a:bodyPr>
          <a:lstStyle/>
          <a:p>
            <a:pPr marL="0" marR="0" lvl="0" indent="0" algn="ctr" defTabSz="101576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0" b="1" i="0" u="none" strike="noStrike" kern="1200" cap="none" spc="-1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Introdução à Psicologia</a:t>
            </a:r>
            <a:endParaRPr kumimoji="0" lang="pt-BR" sz="8000" b="0" i="0" u="none" strike="noStrike" kern="1200" cap="none" spc="-1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15" name="Elipse 5"/>
          <p:cNvSpPr/>
          <p:nvPr/>
        </p:nvSpPr>
        <p:spPr>
          <a:xfrm>
            <a:off x="11142720" y="6359400"/>
            <a:ext cx="570960" cy="428400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" name="Título 1"/>
          <p:cNvSpPr/>
          <p:nvPr/>
        </p:nvSpPr>
        <p:spPr>
          <a:xfrm>
            <a:off x="478582" y="4358520"/>
            <a:ext cx="11045378" cy="14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1520" tIns="50760" rIns="101520" bIns="50760" anchor="ctr">
            <a:norm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BR" sz="6000" b="1" strike="noStrike" spc="-1" dirty="0" smtClean="0">
                <a:solidFill>
                  <a:srgbClr val="000000"/>
                </a:solidFill>
                <a:latin typeface="Calibri"/>
              </a:rPr>
              <a:t>022 | </a:t>
            </a:r>
            <a:r>
              <a:rPr lang="pt-BR" sz="6000" b="1" spc="-1" dirty="0" smtClean="0">
                <a:solidFill>
                  <a:srgbClr val="000000"/>
                </a:solidFill>
                <a:latin typeface="Calibri"/>
              </a:rPr>
              <a:t>Pesquisas clínicas</a:t>
            </a:r>
            <a:endParaRPr lang="pt-BR" sz="6000" b="0" strike="noStrike" spc="-1" dirty="0">
              <a:latin typeface="Arial"/>
            </a:endParaRPr>
          </a:p>
        </p:txBody>
      </p:sp>
      <p:sp>
        <p:nvSpPr>
          <p:cNvPr id="17" name="Título 1"/>
          <p:cNvSpPr/>
          <p:nvPr/>
        </p:nvSpPr>
        <p:spPr>
          <a:xfrm>
            <a:off x="737280" y="5429880"/>
            <a:ext cx="10761120" cy="14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1520" tIns="50760" rIns="101520" bIns="50760" anchor="ctr">
            <a:norm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BR" sz="3500" b="1" strike="noStrike" spc="-1" dirty="0" smtClean="0">
                <a:solidFill>
                  <a:srgbClr val="000000"/>
                </a:solidFill>
                <a:latin typeface="Calibri"/>
              </a:rPr>
              <a:t>Marcos Lima</a:t>
            </a:r>
            <a:endParaRPr lang="pt-BR" sz="35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10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smtClean="0"/>
              <a:t>A </a:t>
            </a:r>
            <a:r>
              <a:rPr lang="en-US" sz="4000" dirty="0" err="1" smtClean="0"/>
              <a:t>tal</a:t>
            </a:r>
            <a:r>
              <a:rPr lang="en-US" sz="4000" dirty="0" smtClean="0"/>
              <a:t> </a:t>
            </a:r>
            <a:r>
              <a:rPr lang="en-US" sz="4000" dirty="0" err="1" smtClean="0"/>
              <a:t>da</a:t>
            </a:r>
            <a:r>
              <a:rPr lang="en-US" sz="4000" dirty="0" smtClean="0"/>
              <a:t> </a:t>
            </a:r>
            <a:r>
              <a:rPr lang="en-US" sz="4000" dirty="0" err="1" smtClean="0"/>
              <a:t>pirâmide</a:t>
            </a:r>
            <a:r>
              <a:rPr lang="en-US" sz="4000" dirty="0" smtClean="0"/>
              <a:t> de </a:t>
            </a:r>
            <a:r>
              <a:rPr lang="en-US" sz="4000" dirty="0" err="1" smtClean="0"/>
              <a:t>evidências</a:t>
            </a:r>
            <a:endParaRPr lang="en-US" sz="4000" dirty="0"/>
          </a:p>
        </p:txBody>
      </p:sp>
      <p:sp>
        <p:nvSpPr>
          <p:cNvPr id="11" name="CaixaDeTexto 10"/>
          <p:cNvSpPr txBox="1"/>
          <p:nvPr/>
        </p:nvSpPr>
        <p:spPr>
          <a:xfrm>
            <a:off x="7452528" y="7213158"/>
            <a:ext cx="44291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pt-BR" b="1" dirty="0" smtClean="0">
                <a:solidFill>
                  <a:schemeClr val="bg1">
                    <a:lumMod val="50000"/>
                  </a:schemeClr>
                </a:solidFill>
              </a:rPr>
              <a:t>Fonte: https://www.statology.org/</a:t>
            </a:r>
            <a:endParaRPr lang="pt-BR" b="1" dirty="0">
              <a:solidFill>
                <a:schemeClr val="bg1">
                  <a:lumMod val="50000"/>
                </a:schemeClr>
              </a:solidFill>
            </a:endParaRPr>
          </a:p>
        </p:txBody>
      </p:sp>
      <p:pic>
        <p:nvPicPr>
          <p:cNvPr id="2051" name="Picture 3" descr="C:\Users\limap\OneDrive\Área de Trabalho\Introdução à Psicologia 022 - Métodos de pesquisa em psicologia, pesquisa clínica\hierarchy_of_evidence.jp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422798" y="1125538"/>
            <a:ext cx="7344816" cy="5291100"/>
          </a:xfrm>
          <a:prstGeom prst="rect">
            <a:avLst/>
          </a:prstGeom>
          <a:noFill/>
        </p:spPr>
      </p:pic>
      <p:sp>
        <p:nvSpPr>
          <p:cNvPr id="9" name="Retângulo 8"/>
          <p:cNvSpPr/>
          <p:nvPr/>
        </p:nvSpPr>
        <p:spPr>
          <a:xfrm>
            <a:off x="8903518" y="2061642"/>
            <a:ext cx="2952328" cy="1512168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4000" b="1" dirty="0" smtClean="0">
                <a:solidFill>
                  <a:srgbClr val="FF0000"/>
                </a:solidFill>
              </a:rPr>
              <a:t>Eu não gosto dela!</a:t>
            </a:r>
            <a:endParaRPr lang="pt-BR" sz="40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="" xmlns:p14="http://schemas.microsoft.com/office/powerpoint/2010/main" val="2094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Elipse 5"/>
          <p:cNvSpPr/>
          <p:nvPr/>
        </p:nvSpPr>
        <p:spPr>
          <a:xfrm>
            <a:off x="11142720" y="6385770"/>
            <a:ext cx="570960" cy="428400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7" name="Título 1"/>
          <p:cNvSpPr/>
          <p:nvPr/>
        </p:nvSpPr>
        <p:spPr>
          <a:xfrm>
            <a:off x="737280" y="5429880"/>
            <a:ext cx="10761120" cy="14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1520" tIns="50760" rIns="101520" bIns="50760" anchor="ctr">
            <a:norm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pt-BR" sz="3500" b="0" strike="noStrike" spc="-1" dirty="0">
              <a:latin typeface="Arial"/>
            </a:endParaRPr>
          </a:p>
        </p:txBody>
      </p:sp>
      <p:sp>
        <p:nvSpPr>
          <p:cNvPr id="11" name="PlaceHolder 1"/>
          <p:cNvSpPr txBox="1">
            <a:spLocks/>
          </p:cNvSpPr>
          <p:nvPr/>
        </p:nvSpPr>
        <p:spPr>
          <a:xfrm>
            <a:off x="0" y="1281234"/>
            <a:ext cx="12189960" cy="1428480"/>
          </a:xfrm>
          <a:prstGeom prst="rect">
            <a:avLst/>
          </a:prstGeom>
          <a:noFill/>
          <a:ln w="0">
            <a:noFill/>
          </a:ln>
        </p:spPr>
        <p:txBody>
          <a:bodyPr vert="horz" lIns="101520" tIns="50760" rIns="101520" bIns="50760" rtlCol="0" anchor="ctr">
            <a:normAutofit/>
          </a:bodyPr>
          <a:lstStyle/>
          <a:p>
            <a:pPr marL="0" marR="0" lvl="0" indent="0" algn="ctr" defTabSz="101576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0" b="1" i="1" u="none" strike="noStrike" kern="1200" cap="none" spc="-1" normalizeH="0" baseline="0" noProof="0" dirty="0" smtClean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Veja também</a:t>
            </a:r>
            <a:endParaRPr kumimoji="0" lang="pt-BR" sz="8000" b="0" i="1" u="none" strike="noStrike" kern="1200" cap="none" spc="-1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12" name="Espaço Reservado para Número de Slide 4"/>
          <p:cNvSpPr>
            <a:spLocks noGrp="1"/>
          </p:cNvSpPr>
          <p:nvPr>
            <p:ph type="sldNum" sz="quarter" idx="12"/>
          </p:nvPr>
        </p:nvSpPr>
        <p:spPr>
          <a:xfrm>
            <a:off x="8736463" y="6357824"/>
            <a:ext cx="2844430" cy="365210"/>
          </a:xfrm>
        </p:spPr>
        <p:txBody>
          <a:bodyPr/>
          <a:lstStyle/>
          <a:p>
            <a:fld id="{2982B0E9-E11E-4917-A8BB-33D449F29326}" type="slidenum">
              <a:rPr lang="pt-BR" smtClean="0"/>
              <a:pPr/>
              <a:t>11</a:t>
            </a:fld>
            <a:endParaRPr lang="pt-BR" dirty="0"/>
          </a:p>
        </p:txBody>
      </p:sp>
      <p:pic>
        <p:nvPicPr>
          <p:cNvPr id="6146" name="Picture 2" descr="C:\Users\limap\OneDrive\Documentos\Psychology\8. YouTube\Thumbnails\APA, 7ª edição\apa-000-apresentaca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34566" y="3997287"/>
            <a:ext cx="3600000" cy="2024795"/>
          </a:xfrm>
          <a:prstGeom prst="rect">
            <a:avLst/>
          </a:prstGeom>
          <a:noFill/>
        </p:spPr>
      </p:pic>
      <p:pic>
        <p:nvPicPr>
          <p:cNvPr id="6147" name="Picture 3" descr="C:\Users\limap\OneDrive\Documentos\Psychology\8. YouTube\Thumbnails\PsychoPy\psychopy-000-apresentacao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95406" y="3933850"/>
            <a:ext cx="3600000" cy="2024795"/>
          </a:xfrm>
          <a:prstGeom prst="rect">
            <a:avLst/>
          </a:prstGeom>
          <a:noFill/>
        </p:spPr>
      </p:pic>
      <p:pic>
        <p:nvPicPr>
          <p:cNvPr id="6148" name="Picture 4" descr="C:\Users\limap\OneDrive\Documentos\Psychology\8. YouTube\Thumbnails\Vídeos Aleatórios\aleatorio-000-apresentacao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255846" y="3933850"/>
            <a:ext cx="3600000" cy="20247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1702847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9"/>
          <p:cNvSpPr>
            <a:spLocks noChangeArrowheads="1"/>
          </p:cNvSpPr>
          <p:nvPr/>
        </p:nvSpPr>
        <p:spPr bwMode="auto">
          <a:xfrm>
            <a:off x="2" y="1"/>
            <a:ext cx="205201" cy="41034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 lIns="101576" tIns="50788" rIns="101576" bIns="50788" anchor="ctr">
            <a:prstTxWarp prst="textNoShape">
              <a:avLst/>
            </a:prstTxWarp>
            <a:spAutoFit/>
          </a:bodyPr>
          <a:lstStyle/>
          <a:p>
            <a:endParaRPr lang="pt-BR"/>
          </a:p>
        </p:txBody>
      </p:sp>
      <p:sp>
        <p:nvSpPr>
          <p:cNvPr id="14" name="PlaceHolder 1"/>
          <p:cNvSpPr txBox="1">
            <a:spLocks/>
          </p:cNvSpPr>
          <p:nvPr/>
        </p:nvSpPr>
        <p:spPr>
          <a:xfrm>
            <a:off x="0" y="2643840"/>
            <a:ext cx="12189960" cy="1428480"/>
          </a:xfrm>
          <a:prstGeom prst="rect">
            <a:avLst/>
          </a:prstGeom>
          <a:noFill/>
          <a:ln w="0">
            <a:noFill/>
          </a:ln>
        </p:spPr>
        <p:txBody>
          <a:bodyPr vert="horz" lIns="101520" tIns="50760" rIns="101520" bIns="50760" rtlCol="0" anchor="ctr">
            <a:normAutofit/>
          </a:bodyPr>
          <a:lstStyle/>
          <a:p>
            <a:pPr marL="0" marR="0" lvl="0" indent="0" algn="ctr" defTabSz="101576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t-BR" sz="8000" b="1" i="0" u="none" strike="noStrike" kern="1200" cap="none" spc="-1" normalizeH="0" baseline="0" noProof="0" dirty="0">
                <a:ln>
                  <a:noFill/>
                </a:ln>
                <a:solidFill>
                  <a:srgbClr val="002060"/>
                </a:solidFill>
                <a:effectLst/>
                <a:uLnTx/>
                <a:uFillTx/>
                <a:latin typeface="Calibri"/>
                <a:ea typeface="+mj-ea"/>
                <a:cs typeface="+mj-cs"/>
              </a:rPr>
              <a:t>Introdução à Psicologia</a:t>
            </a:r>
            <a:endParaRPr kumimoji="0" lang="pt-BR" sz="8000" b="0" i="0" u="none" strike="noStrike" kern="1200" cap="none" spc="-1" normalizeH="0" baseline="0" noProof="0" dirty="0">
              <a:ln>
                <a:noFill/>
              </a:ln>
              <a:solidFill>
                <a:srgbClr val="002060"/>
              </a:solidFill>
              <a:effectLst/>
              <a:uLnTx/>
              <a:uFillTx/>
              <a:latin typeface="Calibri"/>
              <a:ea typeface="+mj-ea"/>
              <a:cs typeface="+mj-cs"/>
            </a:endParaRPr>
          </a:p>
        </p:txBody>
      </p:sp>
      <p:sp>
        <p:nvSpPr>
          <p:cNvPr id="15" name="Elipse 5"/>
          <p:cNvSpPr/>
          <p:nvPr/>
        </p:nvSpPr>
        <p:spPr>
          <a:xfrm>
            <a:off x="11142720" y="6359400"/>
            <a:ext cx="570960" cy="428400"/>
          </a:xfrm>
          <a:prstGeom prst="ellipse">
            <a:avLst/>
          </a:prstGeom>
          <a:solidFill>
            <a:schemeClr val="bg1"/>
          </a:solidFill>
          <a:ln>
            <a:solidFill>
              <a:srgbClr val="FFFFFF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6" name="Título 1"/>
          <p:cNvSpPr/>
          <p:nvPr/>
        </p:nvSpPr>
        <p:spPr>
          <a:xfrm>
            <a:off x="762840" y="4358520"/>
            <a:ext cx="10761120" cy="14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1520" tIns="50760" rIns="101520" bIns="50760" anchor="ctr">
            <a:norm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r>
              <a:rPr lang="pt-BR" sz="6000" b="1" strike="noStrike" spc="-1" dirty="0" smtClean="0">
                <a:solidFill>
                  <a:srgbClr val="000000"/>
                </a:solidFill>
                <a:latin typeface="Calibri"/>
              </a:rPr>
              <a:t>Até o próximo vídeo! </a:t>
            </a:r>
            <a:r>
              <a:rPr lang="pt-BR" sz="6000" b="1" strike="noStrike" spc="-1" dirty="0" smtClean="0">
                <a:solidFill>
                  <a:srgbClr val="000000"/>
                </a:solidFill>
                <a:latin typeface="Calibri"/>
                <a:sym typeface="Wingdings" panose="05000000000000000000" pitchFamily="2" charset="2"/>
              </a:rPr>
              <a:t></a:t>
            </a:r>
            <a:endParaRPr lang="pt-BR" sz="6000" b="0" strike="noStrike" spc="-1" dirty="0">
              <a:latin typeface="Arial"/>
            </a:endParaRPr>
          </a:p>
        </p:txBody>
      </p:sp>
      <p:sp>
        <p:nvSpPr>
          <p:cNvPr id="17" name="Título 1"/>
          <p:cNvSpPr/>
          <p:nvPr/>
        </p:nvSpPr>
        <p:spPr>
          <a:xfrm>
            <a:off x="737280" y="5429880"/>
            <a:ext cx="10761120" cy="1428480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101520" tIns="50760" rIns="101520" bIns="50760" anchor="ctr">
            <a:normAutofit/>
          </a:bodyPr>
          <a:lstStyle/>
          <a:p>
            <a:pPr algn="r">
              <a:lnSpc>
                <a:spcPct val="100000"/>
              </a:lnSpc>
              <a:buNone/>
              <a:tabLst>
                <a:tab pos="0" algn="l"/>
              </a:tabLst>
            </a:pPr>
            <a:endParaRPr lang="pt-BR" sz="35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="" xmlns:p14="http://schemas.microsoft.com/office/powerpoint/2010/main" val="1702847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2</a:t>
            </a:fld>
            <a:endParaRPr lang="pt-BR" dirty="0"/>
          </a:p>
        </p:txBody>
      </p:sp>
      <p:pic>
        <p:nvPicPr>
          <p:cNvPr id="1030" name="Picture 6" descr="C:\Users\limap\OneDrive\Documentos\Psychology\8. YouTube\Thumbnails\Introdução à Psicologia\introducao-a-psicologia-aula-017-metodos-de-pesquisa-em-psicologia-introducao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6574" y="909514"/>
            <a:ext cx="3600000" cy="2024795"/>
          </a:xfrm>
          <a:prstGeom prst="rect">
            <a:avLst/>
          </a:prstGeom>
          <a:noFill/>
        </p:spPr>
      </p:pic>
      <p:pic>
        <p:nvPicPr>
          <p:cNvPr id="1031" name="Picture 7" descr="C:\Users\limap\OneDrive\Documentos\Psychology\8. YouTube\Thumbnails\Introdução à Psicologia\introducao-a-psicologia-aula-018-metodos-observacionais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4295006" y="909514"/>
            <a:ext cx="3600000" cy="2024795"/>
          </a:xfrm>
          <a:prstGeom prst="rect">
            <a:avLst/>
          </a:prstGeom>
          <a:noFill/>
        </p:spPr>
      </p:pic>
      <p:pic>
        <p:nvPicPr>
          <p:cNvPr id="1032" name="Picture 8" descr="C:\Users\limap\OneDrive\Documentos\Psychology\8. YouTube\Thumbnails\Introdução à Psicologia\introducao-a-psicologia-aula-019-pesquisas-de-levantamento.pn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255446" y="909514"/>
            <a:ext cx="3600000" cy="2024795"/>
          </a:xfrm>
          <a:prstGeom prst="rect">
            <a:avLst/>
          </a:prstGeom>
          <a:noFill/>
        </p:spPr>
      </p:pic>
      <p:pic>
        <p:nvPicPr>
          <p:cNvPr id="1033" name="Picture 9" descr="C:\Users\limap\OneDrive\Documentos\Psychology\8. YouTube\Thumbnails\Introdução à Psicologia\introducao-a-psicologia-aula-020-metodos-experimentais-e-quase-experimentais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406574" y="4141303"/>
            <a:ext cx="3600000" cy="2024795"/>
          </a:xfrm>
          <a:prstGeom prst="rect">
            <a:avLst/>
          </a:prstGeom>
          <a:noFill/>
        </p:spPr>
      </p:pic>
      <p:pic>
        <p:nvPicPr>
          <p:cNvPr id="1034" name="Picture 10" descr="C:\Users\limap\OneDrive\Documentos\Psychology\8. YouTube\Thumbnails\Introdução à Psicologia\introducao-a-psicologia-aula-021-desenhos-experimentais-de-sujeito-unico.png"/>
          <p:cNvPicPr>
            <a:picLocks noChangeAspect="1" noChangeArrowheads="1"/>
          </p:cNvPicPr>
          <p:nvPr/>
        </p:nvPicPr>
        <p:blipFill>
          <a:blip r:embed="rId7" cstate="print"/>
          <a:srcRect/>
          <a:stretch>
            <a:fillRect/>
          </a:stretch>
        </p:blipFill>
        <p:spPr bwMode="auto">
          <a:xfrm>
            <a:off x="4367014" y="4149874"/>
            <a:ext cx="3600000" cy="2024795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094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3</a:t>
            </a:fld>
            <a:endParaRPr lang="pt-BR" dirty="0"/>
          </a:p>
        </p:txBody>
      </p:sp>
      <p:pic>
        <p:nvPicPr>
          <p:cNvPr id="1030" name="Picture 6" descr="C:\Users\limap\OneDrive\Documentos\Psychology\8. YouTube\Thumbnails\Introdução à Psicologia\introducao-a-psicologia-aula-017-metodos-de-pesquisa-em-psicologia-introducao.png"/>
          <p:cNvPicPr>
            <a:picLocks noChangeAspect="1" noChangeArrowheads="1"/>
          </p:cNvPicPr>
          <p:nvPr/>
        </p:nvPicPr>
        <p:blipFill>
          <a:blip r:embed="rId3" cstate="print">
            <a:grayscl/>
            <a:lum contrast="-40000"/>
          </a:blip>
          <a:srcRect/>
          <a:stretch>
            <a:fillRect/>
          </a:stretch>
        </p:blipFill>
        <p:spPr bwMode="auto">
          <a:xfrm>
            <a:off x="406574" y="909514"/>
            <a:ext cx="3600000" cy="2024795"/>
          </a:xfrm>
          <a:prstGeom prst="rect">
            <a:avLst/>
          </a:prstGeom>
          <a:noFill/>
        </p:spPr>
      </p:pic>
      <p:pic>
        <p:nvPicPr>
          <p:cNvPr id="1031" name="Picture 7" descr="C:\Users\limap\OneDrive\Documentos\Psychology\8. YouTube\Thumbnails\Introdução à Psicologia\introducao-a-psicologia-aula-018-metodos-observacionais.png"/>
          <p:cNvPicPr>
            <a:picLocks noChangeAspect="1" noChangeArrowheads="1"/>
          </p:cNvPicPr>
          <p:nvPr/>
        </p:nvPicPr>
        <p:blipFill>
          <a:blip r:embed="rId4" cstate="print">
            <a:grayscl/>
            <a:lum contrast="-40000"/>
          </a:blip>
          <a:srcRect/>
          <a:stretch>
            <a:fillRect/>
          </a:stretch>
        </p:blipFill>
        <p:spPr bwMode="auto">
          <a:xfrm>
            <a:off x="4295006" y="909514"/>
            <a:ext cx="3600000" cy="2024795"/>
          </a:xfrm>
          <a:prstGeom prst="rect">
            <a:avLst/>
          </a:prstGeom>
          <a:noFill/>
        </p:spPr>
      </p:pic>
      <p:pic>
        <p:nvPicPr>
          <p:cNvPr id="1032" name="Picture 8" descr="C:\Users\limap\OneDrive\Documentos\Psychology\8. YouTube\Thumbnails\Introdução à Psicologia\introducao-a-psicologia-aula-019-pesquisas-de-levantamento.png"/>
          <p:cNvPicPr>
            <a:picLocks noChangeAspect="1" noChangeArrowheads="1"/>
          </p:cNvPicPr>
          <p:nvPr/>
        </p:nvPicPr>
        <p:blipFill>
          <a:blip r:embed="rId5" cstate="print">
            <a:grayscl/>
            <a:lum contrast="-40000"/>
          </a:blip>
          <a:srcRect/>
          <a:stretch>
            <a:fillRect/>
          </a:stretch>
        </p:blipFill>
        <p:spPr bwMode="auto">
          <a:xfrm>
            <a:off x="8255446" y="909514"/>
            <a:ext cx="3600000" cy="2024795"/>
          </a:xfrm>
          <a:prstGeom prst="rect">
            <a:avLst/>
          </a:prstGeom>
          <a:noFill/>
        </p:spPr>
      </p:pic>
      <p:pic>
        <p:nvPicPr>
          <p:cNvPr id="1033" name="Picture 9" descr="C:\Users\limap\OneDrive\Documentos\Psychology\8. YouTube\Thumbnails\Introdução à Psicologia\introducao-a-psicologia-aula-020-metodos-experimentais-e-quase-experimentais.png"/>
          <p:cNvPicPr>
            <a:picLocks noChangeAspect="1" noChangeArrowheads="1"/>
          </p:cNvPicPr>
          <p:nvPr/>
        </p:nvPicPr>
        <p:blipFill>
          <a:blip r:embed="rId6" cstate="print">
            <a:grayscl/>
            <a:lum contrast="-40000"/>
          </a:blip>
          <a:srcRect/>
          <a:stretch>
            <a:fillRect/>
          </a:stretch>
        </p:blipFill>
        <p:spPr bwMode="auto">
          <a:xfrm>
            <a:off x="406574" y="4141303"/>
            <a:ext cx="3600000" cy="2024795"/>
          </a:xfrm>
          <a:prstGeom prst="rect">
            <a:avLst/>
          </a:prstGeom>
          <a:noFill/>
        </p:spPr>
      </p:pic>
      <p:pic>
        <p:nvPicPr>
          <p:cNvPr id="1034" name="Picture 10" descr="C:\Users\limap\OneDrive\Documentos\Psychology\8. YouTube\Thumbnails\Introdução à Psicologia\introducao-a-psicologia-aula-021-desenhos-experimentais-de-sujeito-unico.png"/>
          <p:cNvPicPr>
            <a:picLocks noChangeAspect="1" noChangeArrowheads="1"/>
          </p:cNvPicPr>
          <p:nvPr/>
        </p:nvPicPr>
        <p:blipFill>
          <a:blip r:embed="rId7" cstate="print">
            <a:grayscl/>
            <a:lum contrast="-40000"/>
          </a:blip>
          <a:srcRect/>
          <a:stretch>
            <a:fillRect/>
          </a:stretch>
        </p:blipFill>
        <p:spPr bwMode="auto">
          <a:xfrm>
            <a:off x="4367014" y="4149874"/>
            <a:ext cx="3600000" cy="2024795"/>
          </a:xfrm>
          <a:prstGeom prst="rect">
            <a:avLst/>
          </a:prstGeom>
          <a:noFill/>
        </p:spPr>
      </p:pic>
      <p:pic>
        <p:nvPicPr>
          <p:cNvPr id="1035" name="Picture 11" descr="C:\Users\limap\OneDrive\Documentos\Psychology\8. YouTube\Thumbnails\Introdução à Psicologia\introducao-a-psicologia-aula-022-pesquisas-clinicas.png"/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8255446" y="4149874"/>
            <a:ext cx="3600000" cy="2024795"/>
          </a:xfrm>
          <a:prstGeom prst="rect">
            <a:avLst/>
          </a:prstGeom>
          <a:noFill/>
        </p:spPr>
      </p:pic>
      <p:pic>
        <p:nvPicPr>
          <p:cNvPr id="9" name="Picture 5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4295006" y="909514"/>
            <a:ext cx="3693816" cy="5256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094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4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Estudos</a:t>
            </a:r>
            <a:r>
              <a:rPr lang="en-US" sz="4000" dirty="0" smtClean="0"/>
              <a:t> </a:t>
            </a:r>
            <a:r>
              <a:rPr lang="en-US" sz="4000" dirty="0" err="1" smtClean="0"/>
              <a:t>observacionais</a:t>
            </a:r>
            <a:endParaRPr lang="en-US" sz="4000" dirty="0"/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609522" y="981522"/>
            <a:ext cx="11102308" cy="4104456"/>
          </a:xfrm>
        </p:spPr>
        <p:txBody>
          <a:bodyPr>
            <a:normAutofit/>
          </a:bodyPr>
          <a:lstStyle/>
          <a:p>
            <a:r>
              <a:rPr lang="pt-BR" b="1" dirty="0" smtClean="0">
                <a:solidFill>
                  <a:srgbClr val="002060"/>
                </a:solidFill>
              </a:rPr>
              <a:t>Estudos transversais</a:t>
            </a:r>
            <a:endParaRPr lang="pt-BR" dirty="0" smtClean="0"/>
          </a:p>
          <a:p>
            <a:pPr lvl="1"/>
            <a:r>
              <a:rPr lang="pt-BR" dirty="0" smtClean="0"/>
              <a:t>Mensuração em um único ponto do tempo (ou dentro de um curto intervalo de tempo)</a:t>
            </a:r>
          </a:p>
          <a:p>
            <a:pPr lvl="1"/>
            <a:r>
              <a:rPr lang="pt-BR" dirty="0" smtClean="0"/>
              <a:t>Não há seguimento dos participantes</a:t>
            </a:r>
          </a:p>
          <a:p>
            <a:pPr lvl="1"/>
            <a:r>
              <a:rPr lang="pt-BR" dirty="0" smtClean="0"/>
              <a:t>Fornece informações sobre prevalência ou prevalência relativa</a:t>
            </a:r>
          </a:p>
          <a:p>
            <a:pPr lvl="1"/>
            <a:r>
              <a:rPr lang="pt-BR" dirty="0" smtClean="0"/>
              <a:t>Vantagem: não precisa esperar o desfecho acontecer</a:t>
            </a:r>
          </a:p>
          <a:p>
            <a:pPr lvl="1"/>
            <a:r>
              <a:rPr lang="pt-BR" dirty="0" smtClean="0"/>
              <a:t>Desvantagem: inviável para estudar condições raras</a:t>
            </a:r>
          </a:p>
        </p:txBody>
      </p:sp>
      <p:pic>
        <p:nvPicPr>
          <p:cNvPr id="2051" name="Picture 3" descr="C:\Users\limap\OneDrive\Área de Trabalho\Introdução à Psicologia 022 - Métodos de pesquisa em psicologia, pesquisa clínica\hypertension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06774" y="5157986"/>
            <a:ext cx="1512168" cy="1512168"/>
          </a:xfrm>
          <a:prstGeom prst="rect">
            <a:avLst/>
          </a:prstGeom>
          <a:noFill/>
        </p:spPr>
      </p:pic>
      <p:pic>
        <p:nvPicPr>
          <p:cNvPr id="3074" name="Picture 2" descr="C:\Users\limap\OneDrive\Área de Trabalho\Introdução à Psicologia 022 - Métodos de pesquisa em psicologia, pesquisa clínica\personality-disorder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12197" y="5013970"/>
            <a:ext cx="1575097" cy="1575097"/>
          </a:xfrm>
          <a:prstGeom prst="rect">
            <a:avLst/>
          </a:prstGeom>
          <a:noFill/>
        </p:spPr>
      </p:pic>
      <p:pic>
        <p:nvPicPr>
          <p:cNvPr id="8" name="Picture 2" descr="C:\Users\limap\OneDrive\Área de Trabalho\Introdução à Psicologia 022 - Métodos de pesquisa em psicologia, pesquisa clínica\sliced-bread.jpg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8399462" y="4941962"/>
            <a:ext cx="2160240" cy="1692188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094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5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Estudos</a:t>
            </a:r>
            <a:r>
              <a:rPr lang="en-US" sz="4000" dirty="0" smtClean="0"/>
              <a:t> </a:t>
            </a:r>
            <a:r>
              <a:rPr lang="en-US" sz="4000" dirty="0" err="1" smtClean="0"/>
              <a:t>observacionais</a:t>
            </a:r>
            <a:endParaRPr lang="en-US" sz="4000" dirty="0"/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262558" y="981522"/>
            <a:ext cx="11783838" cy="5878066"/>
          </a:xfrm>
        </p:spPr>
        <p:txBody>
          <a:bodyPr>
            <a:normAutofit/>
          </a:bodyPr>
          <a:lstStyle/>
          <a:p>
            <a:r>
              <a:rPr lang="pt-BR" b="1" dirty="0" smtClean="0">
                <a:solidFill>
                  <a:srgbClr val="002060"/>
                </a:solidFill>
              </a:rPr>
              <a:t>Estudos de coorte</a:t>
            </a:r>
            <a:endParaRPr lang="pt-BR" dirty="0" smtClean="0"/>
          </a:p>
          <a:p>
            <a:pPr lvl="1"/>
            <a:r>
              <a:rPr lang="pt-BR" dirty="0" smtClean="0"/>
              <a:t>Um grupo de participantes (a coorte) é seguido ao longo do tempo</a:t>
            </a:r>
          </a:p>
          <a:p>
            <a:pPr lvl="1"/>
            <a:r>
              <a:rPr lang="pt-BR" dirty="0" smtClean="0"/>
              <a:t>Prospectiva, vantagem: permite o cálculo da incidência</a:t>
            </a:r>
          </a:p>
          <a:p>
            <a:pPr lvl="1"/>
            <a:endParaRPr lang="pt-BR" sz="2000" dirty="0" smtClean="0"/>
          </a:p>
          <a:p>
            <a:pPr lvl="1"/>
            <a:endParaRPr lang="pt-BR" sz="3500" dirty="0" smtClean="0"/>
          </a:p>
          <a:p>
            <a:pPr lvl="1"/>
            <a:endParaRPr lang="pt-BR" sz="2000" dirty="0" smtClean="0"/>
          </a:p>
          <a:p>
            <a:pPr lvl="1"/>
            <a:endParaRPr lang="pt-BR" sz="2500" dirty="0" smtClean="0"/>
          </a:p>
          <a:p>
            <a:pPr lvl="1"/>
            <a:r>
              <a:rPr lang="pt-BR" dirty="0" smtClean="0"/>
              <a:t>Retrospectiva, vantagens: mais barata e mais rápida</a:t>
            </a:r>
          </a:p>
        </p:txBody>
      </p:sp>
      <p:grpSp>
        <p:nvGrpSpPr>
          <p:cNvPr id="25" name="Grupo 24"/>
          <p:cNvGrpSpPr/>
          <p:nvPr/>
        </p:nvGrpSpPr>
        <p:grpSpPr>
          <a:xfrm>
            <a:off x="262558" y="3285778"/>
            <a:ext cx="11758366" cy="1008112"/>
            <a:chOff x="432047" y="3357786"/>
            <a:chExt cx="11758366" cy="1008112"/>
          </a:xfrm>
        </p:grpSpPr>
        <p:cxnSp>
          <p:nvCxnSpPr>
            <p:cNvPr id="15" name="Conector de seta reta 14"/>
            <p:cNvCxnSpPr>
              <a:stCxn id="9" idx="1"/>
            </p:cNvCxnSpPr>
            <p:nvPr/>
          </p:nvCxnSpPr>
          <p:spPr>
            <a:xfrm>
              <a:off x="432047" y="3861842"/>
              <a:ext cx="11758366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tângulo 8"/>
            <p:cNvSpPr/>
            <p:nvPr/>
          </p:nvSpPr>
          <p:spPr>
            <a:xfrm>
              <a:off x="432047" y="3357786"/>
              <a:ext cx="2160240" cy="1008112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Critérios de seleção e amostragem</a:t>
              </a:r>
              <a:endParaRPr lang="pt-BR" b="1" i="1" dirty="0"/>
            </a:p>
          </p:txBody>
        </p:sp>
        <p:sp>
          <p:nvSpPr>
            <p:cNvPr id="11" name="Retângulo 10"/>
            <p:cNvSpPr/>
            <p:nvPr/>
          </p:nvSpPr>
          <p:spPr>
            <a:xfrm>
              <a:off x="3240359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Mensura variáveis preditoras</a:t>
              </a:r>
              <a:endParaRPr lang="pt-BR" b="1" i="1" dirty="0"/>
            </a:p>
          </p:txBody>
        </p:sp>
        <p:sp>
          <p:nvSpPr>
            <p:cNvPr id="12" name="Retângulo 11"/>
            <p:cNvSpPr/>
            <p:nvPr/>
          </p:nvSpPr>
          <p:spPr>
            <a:xfrm>
              <a:off x="6048671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Segue a coorte ao longo do tempo</a:t>
              </a:r>
              <a:endParaRPr lang="pt-BR" b="1" i="1" dirty="0"/>
            </a:p>
          </p:txBody>
        </p:sp>
        <p:sp>
          <p:nvSpPr>
            <p:cNvPr id="13" name="Retângulo 12"/>
            <p:cNvSpPr/>
            <p:nvPr/>
          </p:nvSpPr>
          <p:spPr>
            <a:xfrm>
              <a:off x="8856983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Mensura o desfecho</a:t>
              </a:r>
              <a:endParaRPr lang="pt-BR" b="1" i="1" dirty="0"/>
            </a:p>
          </p:txBody>
        </p:sp>
      </p:grpSp>
      <p:grpSp>
        <p:nvGrpSpPr>
          <p:cNvPr id="26" name="Grupo 25"/>
          <p:cNvGrpSpPr/>
          <p:nvPr/>
        </p:nvGrpSpPr>
        <p:grpSpPr>
          <a:xfrm>
            <a:off x="262558" y="5662042"/>
            <a:ext cx="11758366" cy="1008112"/>
            <a:chOff x="432047" y="3357786"/>
            <a:chExt cx="11758366" cy="1008112"/>
          </a:xfrm>
        </p:grpSpPr>
        <p:cxnSp>
          <p:nvCxnSpPr>
            <p:cNvPr id="27" name="Conector de seta reta 26"/>
            <p:cNvCxnSpPr>
              <a:stCxn id="28" idx="1"/>
            </p:cNvCxnSpPr>
            <p:nvPr/>
          </p:nvCxnSpPr>
          <p:spPr>
            <a:xfrm>
              <a:off x="432047" y="3861842"/>
              <a:ext cx="11758366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tângulo 27"/>
            <p:cNvSpPr/>
            <p:nvPr/>
          </p:nvSpPr>
          <p:spPr>
            <a:xfrm>
              <a:off x="432047" y="3357786"/>
              <a:ext cx="2160240" cy="1008112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Identifica coorte já existente</a:t>
              </a:r>
              <a:endParaRPr lang="pt-BR" b="1" i="1" dirty="0"/>
            </a:p>
          </p:txBody>
        </p:sp>
        <p:sp>
          <p:nvSpPr>
            <p:cNvPr id="29" name="Retângulo 28"/>
            <p:cNvSpPr/>
            <p:nvPr/>
          </p:nvSpPr>
          <p:spPr>
            <a:xfrm>
              <a:off x="3240359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Seleciona variáveis preditoras</a:t>
              </a:r>
              <a:endParaRPr lang="pt-BR" b="1" i="1" dirty="0"/>
            </a:p>
          </p:txBody>
        </p:sp>
        <p:sp>
          <p:nvSpPr>
            <p:cNvPr id="30" name="Retângulo 29"/>
            <p:cNvSpPr/>
            <p:nvPr/>
          </p:nvSpPr>
          <p:spPr>
            <a:xfrm>
              <a:off x="6048671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Segue a coorte ao longo do tempo</a:t>
              </a:r>
              <a:endParaRPr lang="pt-BR" b="1" i="1" dirty="0"/>
            </a:p>
          </p:txBody>
        </p:sp>
        <p:sp>
          <p:nvSpPr>
            <p:cNvPr id="31" name="Retângulo 30"/>
            <p:cNvSpPr/>
            <p:nvPr/>
          </p:nvSpPr>
          <p:spPr>
            <a:xfrm>
              <a:off x="8856983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Mensura o desfecho</a:t>
              </a:r>
              <a:endParaRPr lang="pt-BR" b="1" i="1" dirty="0"/>
            </a:p>
          </p:txBody>
        </p:sp>
      </p:grpSp>
      <p:pic>
        <p:nvPicPr>
          <p:cNvPr id="4098" name="Picture 2" descr="C:\Users\limap\OneDrive\Área de Trabalho\Introdução à Psicologia 022 - Métodos de pesquisa em psicologia, pesquisa clínica\researche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198662" y="2781722"/>
            <a:ext cx="421381" cy="421381"/>
          </a:xfrm>
          <a:prstGeom prst="rect">
            <a:avLst/>
          </a:prstGeom>
          <a:noFill/>
        </p:spPr>
      </p:pic>
      <p:pic>
        <p:nvPicPr>
          <p:cNvPr id="32" name="Picture 2" descr="C:\Users\limap\OneDrive\Área de Trabalho\Introdução à Psicologia 022 - Métodos de pesquisa em psicologia, pesquisa clínica\researche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4006974" y="2781722"/>
            <a:ext cx="421381" cy="421381"/>
          </a:xfrm>
          <a:prstGeom prst="rect">
            <a:avLst/>
          </a:prstGeom>
          <a:noFill/>
        </p:spPr>
      </p:pic>
      <p:pic>
        <p:nvPicPr>
          <p:cNvPr id="33" name="Picture 2" descr="C:\Users\limap\OneDrive\Área de Trabalho\Introdução à Psicologia 022 - Métodos de pesquisa em psicologia, pesquisa clínica\researche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6825953" y="2781722"/>
            <a:ext cx="421381" cy="421381"/>
          </a:xfrm>
          <a:prstGeom prst="rect">
            <a:avLst/>
          </a:prstGeom>
          <a:noFill/>
        </p:spPr>
      </p:pic>
      <p:pic>
        <p:nvPicPr>
          <p:cNvPr id="34" name="Picture 2" descr="C:\Users\limap\OneDrive\Área de Trabalho\Introdução à Psicologia 022 - Métodos de pesquisa em psicologia, pesquisa clínica\researche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9634265" y="2781722"/>
            <a:ext cx="421381" cy="421381"/>
          </a:xfrm>
          <a:prstGeom prst="rect">
            <a:avLst/>
          </a:prstGeom>
          <a:noFill/>
        </p:spPr>
      </p:pic>
      <p:pic>
        <p:nvPicPr>
          <p:cNvPr id="35" name="Picture 2" descr="C:\Users\limap\OneDrive\Área de Trabalho\Introdução à Psicologia 022 - Métodos de pesquisa em psicologia, pesquisa clínica\researche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11135766" y="5518026"/>
            <a:ext cx="421381" cy="421381"/>
          </a:xfrm>
          <a:prstGeom prst="rect">
            <a:avLst/>
          </a:prstGeom>
          <a:noFill/>
        </p:spPr>
      </p:pic>
      <p:pic>
        <p:nvPicPr>
          <p:cNvPr id="4099" name="Picture 3" descr="C:\Users\limap\OneDrive\Área de Trabalho\Introdução à Psicologia 022 - Métodos de pesquisa em psicologia, pesquisa clínica\binoculars_68281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1126654" y="5085978"/>
            <a:ext cx="504057" cy="504057"/>
          </a:xfrm>
          <a:prstGeom prst="rect">
            <a:avLst/>
          </a:prstGeom>
          <a:noFill/>
        </p:spPr>
      </p:pic>
      <p:pic>
        <p:nvPicPr>
          <p:cNvPr id="36" name="Picture 3" descr="C:\Users\limap\OneDrive\Área de Trabalho\Introdução à Psicologia 022 - Métodos de pesquisa em psicologia, pesquisa clínica\binoculars_68281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3934966" y="5085978"/>
            <a:ext cx="504057" cy="504057"/>
          </a:xfrm>
          <a:prstGeom prst="rect">
            <a:avLst/>
          </a:prstGeom>
          <a:noFill/>
        </p:spPr>
      </p:pic>
      <p:pic>
        <p:nvPicPr>
          <p:cNvPr id="37" name="Picture 3" descr="C:\Users\limap\OneDrive\Área de Trabalho\Introdução à Psicologia 022 - Métodos de pesquisa em psicologia, pesquisa clínica\binoculars_68281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6743277" y="5085978"/>
            <a:ext cx="504057" cy="504057"/>
          </a:xfrm>
          <a:prstGeom prst="rect">
            <a:avLst/>
          </a:prstGeom>
          <a:noFill/>
        </p:spPr>
      </p:pic>
      <p:pic>
        <p:nvPicPr>
          <p:cNvPr id="38" name="Picture 3" descr="C:\Users\limap\OneDrive\Área de Trabalho\Introdução à Psicologia 022 - Métodos de pesquisa em psicologia, pesquisa clínica\binoculars_68281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9623598" y="5157986"/>
            <a:ext cx="504057" cy="5040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094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6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Estudos</a:t>
            </a:r>
            <a:r>
              <a:rPr lang="en-US" sz="4000" dirty="0" smtClean="0"/>
              <a:t> </a:t>
            </a:r>
            <a:r>
              <a:rPr lang="en-US" sz="4000" dirty="0" err="1" smtClean="0"/>
              <a:t>observacionais</a:t>
            </a:r>
            <a:endParaRPr lang="en-US" sz="4000" dirty="0"/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262558" y="981522"/>
            <a:ext cx="11783838" cy="3384376"/>
          </a:xfrm>
        </p:spPr>
        <p:txBody>
          <a:bodyPr>
            <a:normAutofit/>
          </a:bodyPr>
          <a:lstStyle/>
          <a:p>
            <a:r>
              <a:rPr lang="pt-BR" b="1" dirty="0" smtClean="0">
                <a:solidFill>
                  <a:srgbClr val="002060"/>
                </a:solidFill>
              </a:rPr>
              <a:t>Estudos caso–controle</a:t>
            </a:r>
            <a:endParaRPr lang="pt-BR" dirty="0" smtClean="0"/>
          </a:p>
          <a:p>
            <a:pPr lvl="1"/>
            <a:r>
              <a:rPr lang="pt-BR" sz="2600" dirty="0" smtClean="0"/>
              <a:t>Um estudo retrospectivo, em que casos e controles são comparados em função de diferentes </a:t>
            </a:r>
            <a:r>
              <a:rPr lang="pt-BR" sz="2600" dirty="0" err="1" smtClean="0"/>
              <a:t>preditores</a:t>
            </a:r>
            <a:endParaRPr lang="pt-BR" sz="2600" dirty="0" smtClean="0"/>
          </a:p>
          <a:p>
            <a:pPr lvl="1"/>
            <a:r>
              <a:rPr lang="pt-BR" sz="2600" dirty="0" smtClean="0"/>
              <a:t>Vantagens: barato, útil para estudar doenças raras, permite identificar fatores de risco</a:t>
            </a:r>
          </a:p>
          <a:p>
            <a:pPr lvl="1"/>
            <a:r>
              <a:rPr lang="pt-BR" sz="2600" dirty="0" smtClean="0"/>
              <a:t>Desvantagens: vieses de susceptibilidade e de recordação</a:t>
            </a:r>
          </a:p>
        </p:txBody>
      </p:sp>
      <p:grpSp>
        <p:nvGrpSpPr>
          <p:cNvPr id="2" name="Grupo 24"/>
          <p:cNvGrpSpPr/>
          <p:nvPr/>
        </p:nvGrpSpPr>
        <p:grpSpPr>
          <a:xfrm>
            <a:off x="262558" y="4365898"/>
            <a:ext cx="11758366" cy="1008112"/>
            <a:chOff x="432047" y="3357786"/>
            <a:chExt cx="11758366" cy="1008112"/>
          </a:xfrm>
        </p:grpSpPr>
        <p:cxnSp>
          <p:nvCxnSpPr>
            <p:cNvPr id="15" name="Conector de seta reta 14"/>
            <p:cNvCxnSpPr>
              <a:stCxn id="9" idx="1"/>
            </p:cNvCxnSpPr>
            <p:nvPr/>
          </p:nvCxnSpPr>
          <p:spPr>
            <a:xfrm>
              <a:off x="432047" y="3861842"/>
              <a:ext cx="11758366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9" name="Retângulo 8"/>
            <p:cNvSpPr/>
            <p:nvPr/>
          </p:nvSpPr>
          <p:spPr>
            <a:xfrm>
              <a:off x="432047" y="3357786"/>
              <a:ext cx="2160240" cy="1008112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500" b="1" i="1" dirty="0" smtClean="0"/>
                <a:t>Casos</a:t>
              </a:r>
              <a:endParaRPr lang="pt-BR" sz="2500" b="1" i="1" dirty="0"/>
            </a:p>
          </p:txBody>
        </p:sp>
        <p:sp>
          <p:nvSpPr>
            <p:cNvPr id="12" name="Retângulo 11"/>
            <p:cNvSpPr/>
            <p:nvPr/>
          </p:nvSpPr>
          <p:spPr>
            <a:xfrm>
              <a:off x="4536503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500" b="1" i="1" dirty="0" err="1" smtClean="0"/>
                <a:t>Preditores</a:t>
              </a:r>
              <a:endParaRPr lang="pt-BR" sz="2500" b="1" i="1" dirty="0"/>
            </a:p>
          </p:txBody>
        </p:sp>
        <p:sp>
          <p:nvSpPr>
            <p:cNvPr id="13" name="Retângulo 12"/>
            <p:cNvSpPr/>
            <p:nvPr/>
          </p:nvSpPr>
          <p:spPr>
            <a:xfrm>
              <a:off x="8856983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500" b="1" i="1" dirty="0" smtClean="0"/>
                <a:t>Desfecho</a:t>
              </a:r>
            </a:p>
            <a:p>
              <a:pPr algn="ctr"/>
              <a:r>
                <a:rPr lang="pt-BR" sz="2500" b="1" i="1" dirty="0" smtClean="0">
                  <a:solidFill>
                    <a:srgbClr val="008000"/>
                  </a:solidFill>
                </a:rPr>
                <a:t>presente</a:t>
              </a:r>
              <a:endParaRPr lang="pt-BR" sz="2500" b="1" i="1" dirty="0">
                <a:solidFill>
                  <a:srgbClr val="008000"/>
                </a:solidFill>
              </a:endParaRPr>
            </a:p>
          </p:txBody>
        </p:sp>
      </p:grpSp>
      <p:grpSp>
        <p:nvGrpSpPr>
          <p:cNvPr id="3" name="Grupo 25"/>
          <p:cNvGrpSpPr/>
          <p:nvPr/>
        </p:nvGrpSpPr>
        <p:grpSpPr>
          <a:xfrm>
            <a:off x="262558" y="5662042"/>
            <a:ext cx="11758366" cy="1008112"/>
            <a:chOff x="432047" y="3357786"/>
            <a:chExt cx="11758366" cy="1008112"/>
          </a:xfrm>
        </p:grpSpPr>
        <p:cxnSp>
          <p:nvCxnSpPr>
            <p:cNvPr id="27" name="Conector de seta reta 26"/>
            <p:cNvCxnSpPr>
              <a:stCxn id="28" idx="1"/>
            </p:cNvCxnSpPr>
            <p:nvPr/>
          </p:nvCxnSpPr>
          <p:spPr>
            <a:xfrm>
              <a:off x="432047" y="3861842"/>
              <a:ext cx="11758366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Retângulo 27"/>
            <p:cNvSpPr/>
            <p:nvPr/>
          </p:nvSpPr>
          <p:spPr>
            <a:xfrm>
              <a:off x="432047" y="3357786"/>
              <a:ext cx="2160240" cy="1008112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500" b="1" i="1" dirty="0" smtClean="0"/>
                <a:t>Controles</a:t>
              </a:r>
              <a:endParaRPr lang="pt-BR" sz="2500" b="1" i="1" dirty="0"/>
            </a:p>
          </p:txBody>
        </p:sp>
        <p:sp>
          <p:nvSpPr>
            <p:cNvPr id="30" name="Retângulo 29"/>
            <p:cNvSpPr/>
            <p:nvPr/>
          </p:nvSpPr>
          <p:spPr>
            <a:xfrm>
              <a:off x="4536503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500" b="1" i="1" dirty="0" err="1" smtClean="0"/>
                <a:t>Preditores</a:t>
              </a:r>
              <a:endParaRPr lang="pt-BR" sz="2500" b="1" i="1" dirty="0"/>
            </a:p>
          </p:txBody>
        </p:sp>
        <p:sp>
          <p:nvSpPr>
            <p:cNvPr id="31" name="Retângulo 30"/>
            <p:cNvSpPr/>
            <p:nvPr/>
          </p:nvSpPr>
          <p:spPr>
            <a:xfrm>
              <a:off x="8856983" y="3357786"/>
              <a:ext cx="216024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500" b="1" i="1" dirty="0" smtClean="0"/>
                <a:t>Desfecho</a:t>
              </a:r>
            </a:p>
            <a:p>
              <a:pPr algn="ctr"/>
              <a:r>
                <a:rPr lang="pt-BR" sz="2500" b="1" i="1" dirty="0" smtClean="0">
                  <a:solidFill>
                    <a:srgbClr val="FF0000"/>
                  </a:solidFill>
                </a:rPr>
                <a:t>ausente</a:t>
              </a:r>
              <a:endParaRPr lang="pt-BR" sz="2500" b="1" i="1" dirty="0">
                <a:solidFill>
                  <a:srgbClr val="FF0000"/>
                </a:solidFill>
              </a:endParaRPr>
            </a:p>
          </p:txBody>
        </p:sp>
      </p:grpSp>
      <p:pic>
        <p:nvPicPr>
          <p:cNvPr id="22" name="Picture 2" descr="C:\Users\limap\OneDrive\Área de Trabalho\Introdução à Psicologia 022 - Métodos de pesquisa em psicologia, pesquisa clínica\researcher.png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 flipH="1">
            <a:off x="9623598" y="3861842"/>
            <a:ext cx="421381" cy="421381"/>
          </a:xfrm>
          <a:prstGeom prst="rect">
            <a:avLst/>
          </a:prstGeom>
          <a:noFill/>
        </p:spPr>
      </p:pic>
      <p:pic>
        <p:nvPicPr>
          <p:cNvPr id="23" name="Picture 3" descr="C:\Users\limap\OneDrive\Área de Trabalho\Introdução à Psicologia 022 - Métodos de pesquisa em psicologia, pesquisa clínica\binoculars_682811.png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5303118" y="3789833"/>
            <a:ext cx="504057" cy="504057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094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7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Ensaios</a:t>
            </a:r>
            <a:r>
              <a:rPr lang="en-US" sz="4000" dirty="0" smtClean="0"/>
              <a:t> </a:t>
            </a:r>
            <a:r>
              <a:rPr lang="en-US" sz="4000" dirty="0" err="1" smtClean="0"/>
              <a:t>clínicos</a:t>
            </a:r>
            <a:endParaRPr lang="en-US" sz="4000" dirty="0"/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609522" y="1197546"/>
            <a:ext cx="11102308" cy="1440160"/>
          </a:xfrm>
        </p:spPr>
        <p:txBody>
          <a:bodyPr>
            <a:normAutofit fontScale="92500"/>
          </a:bodyPr>
          <a:lstStyle/>
          <a:p>
            <a:r>
              <a:rPr lang="pt-BR" b="1" dirty="0" smtClean="0">
                <a:solidFill>
                  <a:srgbClr val="002060"/>
                </a:solidFill>
              </a:rPr>
              <a:t>Ensaios clínicos randomizados: </a:t>
            </a:r>
            <a:r>
              <a:rPr lang="pt-BR" dirty="0" smtClean="0"/>
              <a:t>grupos são </a:t>
            </a:r>
            <a:r>
              <a:rPr lang="pt-BR" i="1" dirty="0" smtClean="0">
                <a:solidFill>
                  <a:srgbClr val="002060"/>
                </a:solidFill>
              </a:rPr>
              <a:t>criados</a:t>
            </a:r>
            <a:r>
              <a:rPr lang="pt-BR" i="1" dirty="0" smtClean="0"/>
              <a:t> </a:t>
            </a:r>
            <a:r>
              <a:rPr lang="pt-BR" dirty="0" smtClean="0"/>
              <a:t>e comparados em função de desfechos clinicamente relevantes</a:t>
            </a:r>
          </a:p>
        </p:txBody>
      </p:sp>
      <p:grpSp>
        <p:nvGrpSpPr>
          <p:cNvPr id="2" name="Grupo 35"/>
          <p:cNvGrpSpPr/>
          <p:nvPr/>
        </p:nvGrpSpPr>
        <p:grpSpPr>
          <a:xfrm>
            <a:off x="622598" y="4005858"/>
            <a:ext cx="11161240" cy="1440160"/>
            <a:chOff x="622598" y="4005858"/>
            <a:chExt cx="11161240" cy="1440160"/>
          </a:xfrm>
        </p:grpSpPr>
        <p:cxnSp>
          <p:nvCxnSpPr>
            <p:cNvPr id="11" name="Conector de seta reta 10"/>
            <p:cNvCxnSpPr>
              <a:stCxn id="12" idx="1"/>
            </p:cNvCxnSpPr>
            <p:nvPr/>
          </p:nvCxnSpPr>
          <p:spPr>
            <a:xfrm>
              <a:off x="622798" y="4005858"/>
              <a:ext cx="1116104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ector de seta reta 22"/>
            <p:cNvCxnSpPr>
              <a:stCxn id="24" idx="1"/>
            </p:cNvCxnSpPr>
            <p:nvPr/>
          </p:nvCxnSpPr>
          <p:spPr>
            <a:xfrm>
              <a:off x="622598" y="5446018"/>
              <a:ext cx="1116104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upo 32"/>
          <p:cNvGrpSpPr/>
          <p:nvPr/>
        </p:nvGrpSpPr>
        <p:grpSpPr>
          <a:xfrm>
            <a:off x="4942878" y="3501802"/>
            <a:ext cx="1800200" cy="2448272"/>
            <a:chOff x="4942878" y="3501802"/>
            <a:chExt cx="1800200" cy="2448272"/>
          </a:xfrm>
        </p:grpSpPr>
        <p:sp>
          <p:nvSpPr>
            <p:cNvPr id="15" name="Retângulo 14"/>
            <p:cNvSpPr/>
            <p:nvPr/>
          </p:nvSpPr>
          <p:spPr>
            <a:xfrm>
              <a:off x="4943078" y="3501802"/>
              <a:ext cx="1800000" cy="1008112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Intervenção</a:t>
              </a:r>
              <a:endParaRPr lang="pt-BR" b="1" i="1" dirty="0"/>
            </a:p>
          </p:txBody>
        </p:sp>
        <p:sp>
          <p:nvSpPr>
            <p:cNvPr id="21" name="Retângulo 20"/>
            <p:cNvSpPr/>
            <p:nvPr/>
          </p:nvSpPr>
          <p:spPr>
            <a:xfrm>
              <a:off x="4942878" y="4941962"/>
              <a:ext cx="1800000" cy="100811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Intervenção</a:t>
              </a:r>
              <a:endParaRPr lang="pt-BR" b="1" i="1" dirty="0"/>
            </a:p>
          </p:txBody>
        </p:sp>
      </p:grpSp>
      <p:grpSp>
        <p:nvGrpSpPr>
          <p:cNvPr id="4" name="Grupo 30"/>
          <p:cNvGrpSpPr/>
          <p:nvPr/>
        </p:nvGrpSpPr>
        <p:grpSpPr>
          <a:xfrm>
            <a:off x="622598" y="2637706"/>
            <a:ext cx="1800200" cy="3312368"/>
            <a:chOff x="622598" y="2637706"/>
            <a:chExt cx="1800200" cy="3312368"/>
          </a:xfrm>
        </p:grpSpPr>
        <p:sp>
          <p:nvSpPr>
            <p:cNvPr id="12" name="Retângulo 11"/>
            <p:cNvSpPr/>
            <p:nvPr/>
          </p:nvSpPr>
          <p:spPr>
            <a:xfrm>
              <a:off x="622798" y="3501802"/>
              <a:ext cx="180000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Avaliação de elegibilidade</a:t>
              </a:r>
              <a:endParaRPr lang="pt-BR" b="1" i="1" dirty="0"/>
            </a:p>
          </p:txBody>
        </p:sp>
        <p:sp>
          <p:nvSpPr>
            <p:cNvPr id="24" name="Retângulo 23"/>
            <p:cNvSpPr/>
            <p:nvPr/>
          </p:nvSpPr>
          <p:spPr>
            <a:xfrm>
              <a:off x="622598" y="4941962"/>
              <a:ext cx="1800000" cy="1008112"/>
            </a:xfrm>
            <a:prstGeom prst="rect">
              <a:avLst/>
            </a:prstGeom>
            <a:solidFill>
              <a:schemeClr val="bg1">
                <a:lumMod val="5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Avaliação de elegibilidade</a:t>
              </a:r>
              <a:endParaRPr lang="pt-BR" b="1" i="1" dirty="0"/>
            </a:p>
          </p:txBody>
        </p:sp>
        <p:sp>
          <p:nvSpPr>
            <p:cNvPr id="27" name="Retângulo 26"/>
            <p:cNvSpPr/>
            <p:nvPr/>
          </p:nvSpPr>
          <p:spPr>
            <a:xfrm>
              <a:off x="622598" y="2637706"/>
              <a:ext cx="1800000" cy="6480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200" b="1" i="1" dirty="0" smtClean="0">
                  <a:solidFill>
                    <a:srgbClr val="002060"/>
                  </a:solidFill>
                </a:rPr>
                <a:t>Processo de recrutamento</a:t>
              </a:r>
              <a:endParaRPr lang="pt-BR" sz="2200" b="1" i="1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6" name="Grupo 31"/>
          <p:cNvGrpSpPr/>
          <p:nvPr/>
        </p:nvGrpSpPr>
        <p:grpSpPr>
          <a:xfrm>
            <a:off x="2782838" y="2637706"/>
            <a:ext cx="3960440" cy="3312368"/>
            <a:chOff x="2782838" y="2637706"/>
            <a:chExt cx="3960440" cy="3312368"/>
          </a:xfrm>
        </p:grpSpPr>
        <p:sp>
          <p:nvSpPr>
            <p:cNvPr id="13" name="Retângulo 12"/>
            <p:cNvSpPr/>
            <p:nvPr/>
          </p:nvSpPr>
          <p:spPr>
            <a:xfrm>
              <a:off x="2783038" y="3501802"/>
              <a:ext cx="1800000" cy="1008112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Experimental</a:t>
              </a:r>
              <a:endParaRPr lang="pt-BR" b="1" i="1" dirty="0"/>
            </a:p>
          </p:txBody>
        </p:sp>
        <p:sp>
          <p:nvSpPr>
            <p:cNvPr id="25" name="Retângulo 24"/>
            <p:cNvSpPr/>
            <p:nvPr/>
          </p:nvSpPr>
          <p:spPr>
            <a:xfrm>
              <a:off x="2782838" y="4941962"/>
              <a:ext cx="1800000" cy="100811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Controle</a:t>
              </a:r>
              <a:endParaRPr lang="pt-BR" b="1" i="1" dirty="0"/>
            </a:p>
          </p:txBody>
        </p:sp>
        <p:sp>
          <p:nvSpPr>
            <p:cNvPr id="28" name="Retângulo 27"/>
            <p:cNvSpPr/>
            <p:nvPr/>
          </p:nvSpPr>
          <p:spPr>
            <a:xfrm>
              <a:off x="2783038" y="2637706"/>
              <a:ext cx="3960240" cy="6480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200" b="1" i="1" dirty="0" smtClean="0">
                  <a:solidFill>
                    <a:srgbClr val="002060"/>
                  </a:solidFill>
                </a:rPr>
                <a:t>Processo de alocação</a:t>
              </a:r>
              <a:endParaRPr lang="pt-BR" sz="2200" b="1" i="1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8" name="Grupo 33"/>
          <p:cNvGrpSpPr/>
          <p:nvPr/>
        </p:nvGrpSpPr>
        <p:grpSpPr>
          <a:xfrm>
            <a:off x="7103118" y="2637706"/>
            <a:ext cx="1800400" cy="3312368"/>
            <a:chOff x="7103118" y="2637706"/>
            <a:chExt cx="1800400" cy="3312368"/>
          </a:xfrm>
        </p:grpSpPr>
        <p:sp>
          <p:nvSpPr>
            <p:cNvPr id="16" name="Retângulo 15"/>
            <p:cNvSpPr/>
            <p:nvPr/>
          </p:nvSpPr>
          <p:spPr>
            <a:xfrm>
              <a:off x="7103318" y="3501802"/>
              <a:ext cx="1800000" cy="1008112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Seguimento</a:t>
              </a:r>
              <a:endParaRPr lang="pt-BR" b="1" i="1" dirty="0"/>
            </a:p>
          </p:txBody>
        </p:sp>
        <p:sp>
          <p:nvSpPr>
            <p:cNvPr id="22" name="Retângulo 21"/>
            <p:cNvSpPr/>
            <p:nvPr/>
          </p:nvSpPr>
          <p:spPr>
            <a:xfrm>
              <a:off x="7103118" y="4941962"/>
              <a:ext cx="1800000" cy="100811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Seguimento</a:t>
              </a:r>
              <a:endParaRPr lang="pt-BR" b="1" i="1" dirty="0"/>
            </a:p>
          </p:txBody>
        </p:sp>
        <p:sp>
          <p:nvSpPr>
            <p:cNvPr id="29" name="Retângulo 28"/>
            <p:cNvSpPr/>
            <p:nvPr/>
          </p:nvSpPr>
          <p:spPr>
            <a:xfrm>
              <a:off x="7103318" y="2637706"/>
              <a:ext cx="1800200" cy="6480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2200" b="1" i="1" dirty="0" smtClean="0">
                  <a:solidFill>
                    <a:srgbClr val="002060"/>
                  </a:solidFill>
                </a:rPr>
                <a:t>Processo de follow-up</a:t>
              </a:r>
              <a:endParaRPr lang="pt-BR" sz="2200" b="1" i="1" dirty="0">
                <a:solidFill>
                  <a:srgbClr val="002060"/>
                </a:solidFill>
              </a:endParaRPr>
            </a:p>
          </p:txBody>
        </p:sp>
      </p:grpSp>
      <p:grpSp>
        <p:nvGrpSpPr>
          <p:cNvPr id="9" name="Grupo 34"/>
          <p:cNvGrpSpPr/>
          <p:nvPr/>
        </p:nvGrpSpPr>
        <p:grpSpPr>
          <a:xfrm>
            <a:off x="9263358" y="2637706"/>
            <a:ext cx="1800400" cy="3312368"/>
            <a:chOff x="9263358" y="2637706"/>
            <a:chExt cx="1800400" cy="3312368"/>
          </a:xfrm>
        </p:grpSpPr>
        <p:sp>
          <p:nvSpPr>
            <p:cNvPr id="14" name="Retângulo 13"/>
            <p:cNvSpPr/>
            <p:nvPr/>
          </p:nvSpPr>
          <p:spPr>
            <a:xfrm>
              <a:off x="9263558" y="3501802"/>
              <a:ext cx="1800000" cy="1008112"/>
            </a:xfrm>
            <a:prstGeom prst="rect">
              <a:avLst/>
            </a:prstGeom>
            <a:solidFill>
              <a:srgbClr val="00206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Análise de dados</a:t>
              </a:r>
              <a:endParaRPr lang="pt-BR" b="1" i="1" dirty="0">
                <a:solidFill>
                  <a:srgbClr val="008000"/>
                </a:solidFill>
              </a:endParaRPr>
            </a:p>
          </p:txBody>
        </p:sp>
        <p:sp>
          <p:nvSpPr>
            <p:cNvPr id="26" name="Retângulo 25"/>
            <p:cNvSpPr/>
            <p:nvPr/>
          </p:nvSpPr>
          <p:spPr>
            <a:xfrm>
              <a:off x="9263358" y="4941962"/>
              <a:ext cx="1800000" cy="1008112"/>
            </a:xfrm>
            <a:prstGeom prst="rect">
              <a:avLst/>
            </a:prstGeom>
            <a:solidFill>
              <a:srgbClr val="00B0F0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b="1" i="1" dirty="0" smtClean="0"/>
                <a:t>Análise de dados</a:t>
              </a:r>
              <a:endParaRPr lang="pt-BR" b="1" i="1" dirty="0">
                <a:solidFill>
                  <a:srgbClr val="008000"/>
                </a:solidFill>
              </a:endParaRPr>
            </a:p>
          </p:txBody>
        </p:sp>
        <p:sp>
          <p:nvSpPr>
            <p:cNvPr id="30" name="Retângulo 29"/>
            <p:cNvSpPr/>
            <p:nvPr/>
          </p:nvSpPr>
          <p:spPr>
            <a:xfrm>
              <a:off x="9263558" y="2637706"/>
              <a:ext cx="1800200" cy="648072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pt-BR" sz="1800" b="1" i="1" dirty="0" smtClean="0">
                  <a:solidFill>
                    <a:srgbClr val="002060"/>
                  </a:solidFill>
                </a:rPr>
                <a:t>Processo de análise de dados</a:t>
              </a:r>
              <a:endParaRPr lang="pt-BR" sz="1800" b="1" i="1" dirty="0">
                <a:solidFill>
                  <a:srgbClr val="002060"/>
                </a:solidFill>
              </a:endParaRPr>
            </a:p>
          </p:txBody>
        </p:sp>
      </p:grpSp>
    </p:spTree>
    <p:extLst>
      <p:ext uri="{BB962C8B-B14F-4D97-AF65-F5344CB8AC3E}">
        <p14:creationId xmlns="" xmlns:p14="http://schemas.microsoft.com/office/powerpoint/2010/main" val="2094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8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Ensaios</a:t>
            </a:r>
            <a:r>
              <a:rPr lang="en-US" sz="4000" dirty="0" smtClean="0"/>
              <a:t> </a:t>
            </a:r>
            <a:r>
              <a:rPr lang="en-US" sz="4000" dirty="0" err="1" smtClean="0"/>
              <a:t>clínicos</a:t>
            </a:r>
            <a:endParaRPr lang="en-US" sz="4000" dirty="0"/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609522" y="1197546"/>
            <a:ext cx="11174316" cy="3096344"/>
          </a:xfrm>
        </p:spPr>
        <p:txBody>
          <a:bodyPr>
            <a:normAutofit/>
          </a:bodyPr>
          <a:lstStyle/>
          <a:p>
            <a:r>
              <a:rPr lang="pt-BR" b="1" dirty="0" smtClean="0">
                <a:solidFill>
                  <a:srgbClr val="002060"/>
                </a:solidFill>
              </a:rPr>
              <a:t>Ensaio de equivalência: </a:t>
            </a:r>
            <a:r>
              <a:rPr lang="pt-BR" dirty="0" smtClean="0"/>
              <a:t>testa se um novo tratamento tem a mesma eficácia que um tratamento já conhecido</a:t>
            </a:r>
          </a:p>
          <a:p>
            <a:r>
              <a:rPr lang="pt-BR" b="1" dirty="0" smtClean="0">
                <a:solidFill>
                  <a:srgbClr val="002060"/>
                </a:solidFill>
              </a:rPr>
              <a:t>Ensaio de não inferioridade: </a:t>
            </a:r>
            <a:r>
              <a:rPr lang="pt-BR" dirty="0" smtClean="0"/>
              <a:t>testa se um novo tratamento não é substancialmente inferior que um tratamento já conhecido</a:t>
            </a:r>
          </a:p>
        </p:txBody>
      </p:sp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3718942" y="4725938"/>
            <a:ext cx="4269152" cy="16605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5" name="Picture 5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8043123" y="4797946"/>
            <a:ext cx="4172763" cy="15841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pic>
        <p:nvPicPr>
          <p:cNvPr id="5126" name="Picture 6"/>
          <p:cNvPicPr>
            <a:picLocks noChangeAspect="1" noChangeArrowheads="1"/>
          </p:cNvPicPr>
          <p:nvPr/>
        </p:nvPicPr>
        <p:blipFill>
          <a:blip r:embed="rId5" cstate="print"/>
          <a:srcRect/>
          <a:stretch>
            <a:fillRect/>
          </a:stretch>
        </p:blipFill>
        <p:spPr bwMode="auto">
          <a:xfrm>
            <a:off x="-25474" y="4869954"/>
            <a:ext cx="3731235" cy="144016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="" xmlns:p14="http://schemas.microsoft.com/office/powerpoint/2010/main" val="2094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82B0E9-E11E-4917-A8BB-33D449F29326}" type="slidenum">
              <a:rPr lang="pt-BR" smtClean="0"/>
              <a:pPr/>
              <a:t>9</a:t>
            </a:fld>
            <a:endParaRPr lang="pt-BR" dirty="0"/>
          </a:p>
        </p:txBody>
      </p:sp>
      <p:sp>
        <p:nvSpPr>
          <p:cNvPr id="10" name="Retângulo 9"/>
          <p:cNvSpPr/>
          <p:nvPr/>
        </p:nvSpPr>
        <p:spPr>
          <a:xfrm>
            <a:off x="0" y="0"/>
            <a:ext cx="12190413" cy="929464"/>
          </a:xfrm>
          <a:prstGeom prst="rect">
            <a:avLst/>
          </a:prstGeom>
          <a:solidFill>
            <a:srgbClr val="002060"/>
          </a:solidFill>
          <a:ln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4000" dirty="0" err="1" smtClean="0"/>
              <a:t>Ensaios</a:t>
            </a:r>
            <a:r>
              <a:rPr lang="en-US" sz="4000" dirty="0" smtClean="0"/>
              <a:t> </a:t>
            </a:r>
            <a:r>
              <a:rPr lang="en-US" sz="4000" dirty="0" err="1" smtClean="0"/>
              <a:t>clínicos</a:t>
            </a:r>
            <a:endParaRPr lang="en-US" sz="4000" dirty="0"/>
          </a:p>
        </p:txBody>
      </p:sp>
      <p:sp>
        <p:nvSpPr>
          <p:cNvPr id="7" name="Espaço Reservado para Conteúdo 2"/>
          <p:cNvSpPr>
            <a:spLocks noGrp="1"/>
          </p:cNvSpPr>
          <p:nvPr>
            <p:ph idx="1"/>
          </p:nvPr>
        </p:nvSpPr>
        <p:spPr>
          <a:xfrm>
            <a:off x="609522" y="1197546"/>
            <a:ext cx="11102308" cy="4896544"/>
          </a:xfrm>
        </p:spPr>
        <p:txBody>
          <a:bodyPr>
            <a:normAutofit fontScale="77500" lnSpcReduction="20000"/>
          </a:bodyPr>
          <a:lstStyle/>
          <a:p>
            <a:r>
              <a:rPr lang="pt-BR" b="1" dirty="0" smtClean="0">
                <a:solidFill>
                  <a:srgbClr val="002060"/>
                </a:solidFill>
              </a:rPr>
              <a:t>Estudos pré-clínicos: </a:t>
            </a:r>
            <a:r>
              <a:rPr lang="pt-BR" dirty="0" smtClean="0"/>
              <a:t>estudos em culturas de células, tecidos e estudos com animais</a:t>
            </a:r>
          </a:p>
          <a:p>
            <a:r>
              <a:rPr lang="pt-BR" b="1" dirty="0" smtClean="0">
                <a:solidFill>
                  <a:srgbClr val="002060"/>
                </a:solidFill>
              </a:rPr>
              <a:t>Fase I: </a:t>
            </a:r>
            <a:r>
              <a:rPr lang="pt-BR" dirty="0" smtClean="0"/>
              <a:t>estudos não controlados e não cegos com poucos voluntários. Visa avaliar a segurança da intervenção</a:t>
            </a:r>
          </a:p>
          <a:p>
            <a:r>
              <a:rPr lang="pt-BR" b="1" dirty="0" smtClean="0">
                <a:solidFill>
                  <a:srgbClr val="002060"/>
                </a:solidFill>
              </a:rPr>
              <a:t>Fase II:</a:t>
            </a:r>
            <a:r>
              <a:rPr lang="pt-BR" dirty="0" smtClean="0"/>
              <a:t> ensaios randomizados relativamente pequenos ou ensaios de séries temporais. Testa a tolerabilidade a diferentes intensidades ou doses da intervenção sobre biomarcadores ou desfechos clínicos</a:t>
            </a:r>
          </a:p>
          <a:p>
            <a:r>
              <a:rPr lang="pt-BR" b="1" dirty="0" smtClean="0">
                <a:solidFill>
                  <a:srgbClr val="002060"/>
                </a:solidFill>
              </a:rPr>
              <a:t>Fase III: </a:t>
            </a:r>
            <a:r>
              <a:rPr lang="pt-BR" dirty="0" smtClean="0"/>
              <a:t>ensaios clínicos randomizados maiores. Testa os efeitos da terapia sobre desfechos clínicos e eventos adversos</a:t>
            </a:r>
          </a:p>
          <a:p>
            <a:r>
              <a:rPr lang="pt-BR" b="1" dirty="0" smtClean="0">
                <a:solidFill>
                  <a:srgbClr val="002060"/>
                </a:solidFill>
              </a:rPr>
              <a:t>Fase IV: </a:t>
            </a:r>
            <a:r>
              <a:rPr lang="pt-BR" dirty="0" smtClean="0"/>
              <a:t>ensaios de larga escala ou estudos observacionais após a aprovação da terapia pela agência reguladora. Testa a taxa de efeitos colaterais graves e incomuns e avalia usos terapêuticos adicionais</a:t>
            </a:r>
          </a:p>
          <a:p>
            <a:endParaRPr lang="pt-BR" dirty="0" smtClean="0"/>
          </a:p>
        </p:txBody>
      </p:sp>
    </p:spTree>
    <p:extLst>
      <p:ext uri="{BB962C8B-B14F-4D97-AF65-F5344CB8AC3E}">
        <p14:creationId xmlns="" xmlns:p14="http://schemas.microsoft.com/office/powerpoint/2010/main" val="209419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ema do Office">
  <a:themeElements>
    <a:clrScheme name="Escritório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Escritório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Escritório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38319</TotalTime>
  <Words>481</Words>
  <Application>Microsoft Office PowerPoint</Application>
  <PresentationFormat>Personalizar</PresentationFormat>
  <Paragraphs>99</Paragraphs>
  <Slides>12</Slides>
  <Notes>12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12</vt:i4>
      </vt:variant>
    </vt:vector>
  </HeadingPairs>
  <TitlesOfParts>
    <vt:vector size="13" baseType="lpstr">
      <vt:lpstr>Tema do Office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>Hewlett-Packard Company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Christensen and Wright (2010)</dc:title>
  <dc:creator>PRAXIS4</dc:creator>
  <cp:lastModifiedBy>Marcos Lima</cp:lastModifiedBy>
  <cp:revision>750</cp:revision>
  <dcterms:created xsi:type="dcterms:W3CDTF">2016-11-14T13:56:39Z</dcterms:created>
  <dcterms:modified xsi:type="dcterms:W3CDTF">2024-08-29T20:55:48Z</dcterms:modified>
</cp:coreProperties>
</file>